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handoutMasterIdLst>
    <p:handoutMasterId r:id="rId36"/>
  </p:handoutMasterIdLst>
  <p:sldIdLst>
    <p:sldId id="290" r:id="rId5"/>
    <p:sldId id="272" r:id="rId6"/>
    <p:sldId id="2147482684" r:id="rId7"/>
    <p:sldId id="2147482741" r:id="rId8"/>
    <p:sldId id="2147482690" r:id="rId9"/>
    <p:sldId id="2147482462" r:id="rId10"/>
    <p:sldId id="2147482697" r:id="rId11"/>
    <p:sldId id="2147482698" r:id="rId12"/>
    <p:sldId id="2147482396" r:id="rId13"/>
    <p:sldId id="276" r:id="rId14"/>
    <p:sldId id="2147482454" r:id="rId15"/>
    <p:sldId id="2147482695" r:id="rId16"/>
    <p:sldId id="2147482389" r:id="rId17"/>
    <p:sldId id="2147482455" r:id="rId18"/>
    <p:sldId id="274" r:id="rId19"/>
    <p:sldId id="2147482685" r:id="rId20"/>
    <p:sldId id="307" r:id="rId21"/>
    <p:sldId id="2147482393" r:id="rId22"/>
    <p:sldId id="2147482394" r:id="rId23"/>
    <p:sldId id="2147482688" r:id="rId24"/>
    <p:sldId id="2147482689" r:id="rId25"/>
    <p:sldId id="2147482740" r:id="rId26"/>
    <p:sldId id="2147480431" r:id="rId27"/>
    <p:sldId id="2147482687" r:id="rId28"/>
    <p:sldId id="2147482743" r:id="rId29"/>
    <p:sldId id="2147482744" r:id="rId30"/>
    <p:sldId id="2147482742" r:id="rId31"/>
    <p:sldId id="2147482691" r:id="rId32"/>
    <p:sldId id="2147482693" r:id="rId33"/>
    <p:sldId id="2147482692" r:id="rId3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204">
          <p15:clr>
            <a:srgbClr val="A4A3A4"/>
          </p15:clr>
        </p15:guide>
        <p15:guide id="4" pos="373">
          <p15:clr>
            <a:srgbClr val="A4A3A4"/>
          </p15:clr>
        </p15:guide>
        <p15:guide id="5" pos="583">
          <p15:clr>
            <a:srgbClr val="A4A3A4"/>
          </p15:clr>
        </p15:guide>
        <p15:guide id="6" pos="47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2F4594-8784-5E11-9976-1BF3A5232C33}" name="Goluszko, Aleksandra" initials="GA" userId="S::aleksandra.goluszko@southernwater.co.uk::5d5f339f-a95f-46cb-a143-73f73edd23d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4284"/>
    <a:srgbClr val="429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342109-AF64-4376-A22B-33EF0A337EEE}" v="8" dt="2025-08-11T17:50:39.085"/>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6" d="100"/>
          <a:sy n="146" d="100"/>
        </p:scale>
        <p:origin x="594" y="114"/>
      </p:cViewPr>
      <p:guideLst>
        <p:guide orient="horz" pos="1620"/>
        <p:guide pos="2880"/>
        <p:guide pos="204"/>
        <p:guide pos="373"/>
        <p:guide pos="583"/>
        <p:guide pos="476"/>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6DB372-FA79-449F-8DB6-B85C26683502}" type="datetimeFigureOut">
              <a:rPr lang="en-GB" smtClean="0"/>
              <a:t>14/08/2025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DA2AEF0-DFD2-4BE5-BEA3-2C5C61F5D812}" type="slidenum">
              <a:rPr lang="en-GB" smtClean="0"/>
              <a:t>‹#›</a:t>
            </a:fld>
            <a:endParaRPr lang="en-GB"/>
          </a:p>
        </p:txBody>
      </p:sp>
    </p:spTree>
    <p:extLst>
      <p:ext uri="{BB962C8B-B14F-4D97-AF65-F5344CB8AC3E}">
        <p14:creationId xmlns:p14="http://schemas.microsoft.com/office/powerpoint/2010/main" val="1247500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4EE501-8ADF-4E70-B5C3-1CC582233863}" type="datetimeFigureOut">
              <a:rPr lang="en-GB" smtClean="0"/>
              <a:t>14/08/2025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44A06F-D0A9-4E2E-A4D0-A48642F3EB7E}" type="slidenum">
              <a:rPr lang="en-GB" smtClean="0"/>
              <a:t>‹#›</a:t>
            </a:fld>
            <a:endParaRPr lang="en-GB"/>
          </a:p>
        </p:txBody>
      </p:sp>
    </p:spTree>
    <p:extLst>
      <p:ext uri="{BB962C8B-B14F-4D97-AF65-F5344CB8AC3E}">
        <p14:creationId xmlns:p14="http://schemas.microsoft.com/office/powerpoint/2010/main" val="3865158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3B246EA-3686-4EA8-8DB0-192A47623B6C}" type="slidenum">
              <a:rPr lang="en-GB" smtClean="0"/>
              <a:t>9</a:t>
            </a:fld>
            <a:endParaRPr lang="en-GB"/>
          </a:p>
        </p:txBody>
      </p:sp>
    </p:spTree>
    <p:extLst>
      <p:ext uri="{BB962C8B-B14F-4D97-AF65-F5344CB8AC3E}">
        <p14:creationId xmlns:p14="http://schemas.microsoft.com/office/powerpoint/2010/main" val="4179756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144A06F-D0A9-4E2E-A4D0-A48642F3EB7E}" type="slidenum">
              <a:rPr lang="en-GB" smtClean="0"/>
              <a:t>22</a:t>
            </a:fld>
            <a:endParaRPr lang="en-GB"/>
          </a:p>
        </p:txBody>
      </p:sp>
    </p:spTree>
    <p:extLst>
      <p:ext uri="{BB962C8B-B14F-4D97-AF65-F5344CB8AC3E}">
        <p14:creationId xmlns:p14="http://schemas.microsoft.com/office/powerpoint/2010/main" val="2886209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Read more in the bathing water report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44A06F-D0A9-4E2E-A4D0-A48642F3EB7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87519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1259632" y="1707654"/>
            <a:ext cx="7883999" cy="1080120"/>
          </a:xfrm>
        </p:spPr>
        <p:txBody>
          <a:bodyPr anchor="b">
            <a:normAutofit/>
          </a:bodyPr>
          <a:lstStyle>
            <a:lvl1pPr algn="l">
              <a:lnSpc>
                <a:spcPts val="4200"/>
              </a:lnSpc>
              <a:defRPr sz="3200" b="1" i="0">
                <a:solidFill>
                  <a:schemeClr val="tx2"/>
                </a:solidFill>
                <a:latin typeface="+mj-lt"/>
                <a:cs typeface="Proxima Nova Soft Bold"/>
              </a:defRPr>
            </a:lvl1pPr>
          </a:lstStyle>
          <a:p>
            <a:r>
              <a:rPr lang="en-US"/>
              <a:t>Click to edit Master title style</a:t>
            </a:r>
            <a:endParaRPr lang="en-GB"/>
          </a:p>
        </p:txBody>
      </p:sp>
      <p:sp>
        <p:nvSpPr>
          <p:cNvPr id="8" name="Text Placeholder 2"/>
          <p:cNvSpPr>
            <a:spLocks noGrp="1"/>
          </p:cNvSpPr>
          <p:nvPr>
            <p:ph type="body" idx="1" hasCustomPrompt="1"/>
          </p:nvPr>
        </p:nvSpPr>
        <p:spPr>
          <a:xfrm>
            <a:off x="1335785" y="2828032"/>
            <a:ext cx="4842048" cy="504055"/>
          </a:xfrm>
          <a:prstGeom prst="rect">
            <a:avLst/>
          </a:prstGeom>
        </p:spPr>
        <p:txBody>
          <a:bodyPr lIns="0"/>
          <a:lstStyle>
            <a:lvl1pPr marL="0" indent="0">
              <a:lnSpc>
                <a:spcPts val="1800"/>
              </a:lnSpc>
              <a:buNone/>
              <a:defRPr sz="1500" b="0" i="0">
                <a:solidFill>
                  <a:schemeClr val="bg2"/>
                </a:solidFill>
                <a:latin typeface="+mn-lt"/>
                <a:cs typeface="Proxima Nova Soft Regular"/>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 Edit Master text styles    </a:t>
            </a:r>
          </a:p>
        </p:txBody>
      </p:sp>
    </p:spTree>
    <p:extLst>
      <p:ext uri="{BB962C8B-B14F-4D97-AF65-F5344CB8AC3E}">
        <p14:creationId xmlns:p14="http://schemas.microsoft.com/office/powerpoint/2010/main" val="1774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6032" y="468000"/>
            <a:ext cx="8208456" cy="720000"/>
          </a:xfrm>
        </p:spPr>
        <p:txBody>
          <a:bodyPr lIns="90000"/>
          <a:lstStyle>
            <a:lvl1pPr>
              <a:defRPr sz="2000" b="1">
                <a:solidFill>
                  <a:srgbClr val="034EA2"/>
                </a:solidFill>
              </a:defRPr>
            </a:lvl1pPr>
          </a:lstStyle>
          <a:p>
            <a:r>
              <a:rPr lang="en-US"/>
              <a:t>Click to edit Master title style</a:t>
            </a:r>
            <a:endParaRPr lang="en-GB"/>
          </a:p>
        </p:txBody>
      </p:sp>
      <p:sp>
        <p:nvSpPr>
          <p:cNvPr id="8" name="Footer Placeholder 7"/>
          <p:cNvSpPr>
            <a:spLocks noGrp="1"/>
          </p:cNvSpPr>
          <p:nvPr>
            <p:ph type="ftr" sz="quarter" idx="10"/>
          </p:nvPr>
        </p:nvSpPr>
        <p:spPr>
          <a:xfrm>
            <a:off x="755576" y="4659982"/>
            <a:ext cx="4520654" cy="271462"/>
          </a:xfrm>
        </p:spPr>
        <p:txBody>
          <a:bodyPr/>
          <a:lstStyle/>
          <a:p>
            <a:pPr>
              <a:defRPr/>
            </a:pPr>
            <a:endParaRPr lang="en-GB" altLang="en-US"/>
          </a:p>
        </p:txBody>
      </p:sp>
      <p:sp>
        <p:nvSpPr>
          <p:cNvPr id="9" name="Slide Number Placeholder 8"/>
          <p:cNvSpPr>
            <a:spLocks noGrp="1"/>
          </p:cNvSpPr>
          <p:nvPr>
            <p:ph type="sldNum" sz="quarter" idx="11"/>
          </p:nvPr>
        </p:nvSpPr>
        <p:spPr>
          <a:xfrm>
            <a:off x="323528" y="4659982"/>
            <a:ext cx="360040" cy="274637"/>
          </a:xfrm>
        </p:spPr>
        <p:txBody>
          <a:bodyPr/>
          <a:lstStyle>
            <a:lvl1pPr>
              <a:defRPr b="1">
                <a:solidFill>
                  <a:schemeClr val="bg1"/>
                </a:solidFill>
              </a:defRPr>
            </a:lvl1pPr>
          </a:lstStyle>
          <a:p>
            <a:fld id="{E68B66A6-FD11-43D4-B666-F3E94C391CA6}" type="slidenum">
              <a:rPr lang="en-GB" smtClean="0"/>
              <a:pPr/>
              <a:t>‹#›</a:t>
            </a:fld>
            <a:endParaRPr lang="en-GB"/>
          </a:p>
        </p:txBody>
      </p:sp>
      <p:sp>
        <p:nvSpPr>
          <p:cNvPr id="7" name="Text Placeholder 12">
            <a:extLst>
              <a:ext uri="{FF2B5EF4-FFF2-40B4-BE49-F238E27FC236}">
                <a16:creationId xmlns:a16="http://schemas.microsoft.com/office/drawing/2014/main" id="{944CA9B3-D650-ED4C-86E7-46101AD1335B}"/>
              </a:ext>
            </a:extLst>
          </p:cNvPr>
          <p:cNvSpPr>
            <a:spLocks noGrp="1"/>
          </p:cNvSpPr>
          <p:nvPr>
            <p:ph idx="1"/>
          </p:nvPr>
        </p:nvSpPr>
        <p:spPr>
          <a:xfrm>
            <a:off x="755576" y="1548000"/>
            <a:ext cx="8208912" cy="2967966"/>
          </a:xfrm>
          <a:prstGeom prst="rect">
            <a:avLst/>
          </a:prstGeom>
        </p:spPr>
        <p:txBody>
          <a:bodyPr vert="horz" lIns="91440" tIns="45720" rIns="91440" bIns="45720" rtlCol="0">
            <a:noAutofit/>
          </a:bodyPr>
          <a:lstStyle>
            <a:lvl1pPr>
              <a:lnSpc>
                <a:spcPts val="2000"/>
              </a:lnSpc>
              <a:spcBef>
                <a:spcPts val="600"/>
              </a:spcBef>
              <a:buClr>
                <a:schemeClr val="bg2"/>
              </a:buClr>
              <a:defRPr>
                <a:solidFill>
                  <a:schemeClr val="tx1"/>
                </a:solidFill>
              </a:defRPr>
            </a:lvl1pPr>
            <a:lvl2pPr>
              <a:lnSpc>
                <a:spcPts val="1800"/>
              </a:lnSpc>
              <a:spcBef>
                <a:spcPts val="600"/>
              </a:spcBef>
              <a:buClr>
                <a:schemeClr val="bg2"/>
              </a:buClr>
              <a:defRPr>
                <a:solidFill>
                  <a:schemeClr val="tx1"/>
                </a:solidFill>
              </a:defRPr>
            </a:lvl2pPr>
            <a:lvl3pPr>
              <a:lnSpc>
                <a:spcPts val="1800"/>
              </a:lnSpc>
              <a:spcBef>
                <a:spcPts val="600"/>
              </a:spcBef>
              <a:buClr>
                <a:schemeClr val="bg2"/>
              </a:buClr>
              <a:defRPr>
                <a:solidFill>
                  <a:schemeClr val="tx1"/>
                </a:solidFill>
              </a:defRPr>
            </a:lvl3pPr>
            <a:lvl4pPr>
              <a:lnSpc>
                <a:spcPts val="1800"/>
              </a:lnSpc>
              <a:spcBef>
                <a:spcPts val="600"/>
              </a:spcBef>
              <a:buClr>
                <a:schemeClr val="bg2"/>
              </a:buClr>
              <a:defRPr>
                <a:solidFill>
                  <a:schemeClr val="tx1"/>
                </a:solidFill>
              </a:defRPr>
            </a:lvl4pPr>
            <a:lvl5pPr>
              <a:lnSpc>
                <a:spcPts val="1800"/>
              </a:lnSpc>
              <a:spcBef>
                <a:spcPts val="600"/>
              </a:spcBef>
              <a:buClr>
                <a:schemeClr val="bg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64974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468000"/>
            <a:ext cx="8208000" cy="720000"/>
          </a:xfrm>
        </p:spPr>
        <p:txBody>
          <a:bodyPr/>
          <a:lstStyle>
            <a:lvl1pPr>
              <a:defRPr sz="2000" b="1">
                <a:solidFill>
                  <a:schemeClr val="tx2"/>
                </a:solidFill>
              </a:defRPr>
            </a:lvl1pPr>
          </a:lstStyle>
          <a:p>
            <a:r>
              <a:rPr lang="en-US"/>
              <a:t>Click to edit Master title style</a:t>
            </a:r>
            <a:endParaRPr lang="en-GB"/>
          </a:p>
        </p:txBody>
      </p:sp>
      <p:sp>
        <p:nvSpPr>
          <p:cNvPr id="3" name="Slide Number Placeholder 2"/>
          <p:cNvSpPr>
            <a:spLocks noGrp="1"/>
          </p:cNvSpPr>
          <p:nvPr>
            <p:ph type="sldNum" sz="quarter" idx="12"/>
          </p:nvPr>
        </p:nvSpPr>
        <p:spPr>
          <a:xfrm>
            <a:off x="323528" y="4659982"/>
            <a:ext cx="360040" cy="274637"/>
          </a:xfrm>
        </p:spPr>
        <p:txBody>
          <a:bodyPr/>
          <a:lstStyle>
            <a:lvl1pPr>
              <a:defRPr b="1">
                <a:solidFill>
                  <a:schemeClr val="bg1"/>
                </a:solidFill>
              </a:defRPr>
            </a:lvl1pPr>
          </a:lstStyle>
          <a:p>
            <a:fld id="{E68B66A6-FD11-43D4-B666-F3E94C391CA6}" type="slidenum">
              <a:rPr lang="en-GB" smtClean="0"/>
              <a:pPr/>
              <a:t>‹#›</a:t>
            </a:fld>
            <a:endParaRPr lang="en-GB"/>
          </a:p>
        </p:txBody>
      </p:sp>
      <p:sp>
        <p:nvSpPr>
          <p:cNvPr id="6" name="Footer Placeholder 5"/>
          <p:cNvSpPr>
            <a:spLocks noGrp="1"/>
          </p:cNvSpPr>
          <p:nvPr>
            <p:ph type="ftr" sz="quarter" idx="13"/>
          </p:nvPr>
        </p:nvSpPr>
        <p:spPr>
          <a:xfrm>
            <a:off x="755576" y="4659982"/>
            <a:ext cx="4520654" cy="271462"/>
          </a:xfrm>
        </p:spPr>
        <p:txBody>
          <a:bodyPr/>
          <a:lstStyle/>
          <a:p>
            <a:pPr>
              <a:defRPr/>
            </a:pPr>
            <a:endParaRPr lang="en-GB" altLang="en-US"/>
          </a:p>
        </p:txBody>
      </p:sp>
      <p:sp>
        <p:nvSpPr>
          <p:cNvPr id="4" name="TextBox 3">
            <a:extLst>
              <a:ext uri="{FF2B5EF4-FFF2-40B4-BE49-F238E27FC236}">
                <a16:creationId xmlns:a16="http://schemas.microsoft.com/office/drawing/2014/main" id="{0662863E-BA66-1243-B3FA-8A19F98750FA}"/>
              </a:ext>
            </a:extLst>
          </p:cNvPr>
          <p:cNvSpPr txBox="1"/>
          <p:nvPr userDrawn="1"/>
        </p:nvSpPr>
        <p:spPr>
          <a:xfrm>
            <a:off x="4718538" y="3974123"/>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845481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826989" y="684000"/>
            <a:ext cx="7812448" cy="1080000"/>
          </a:xfrm>
        </p:spPr>
        <p:txBody>
          <a:bodyPr anchor="b"/>
          <a:lstStyle>
            <a:lvl1pPr>
              <a:lnSpc>
                <a:spcPts val="3800"/>
              </a:lnSpc>
              <a:defRPr sz="3200" b="1">
                <a:solidFill>
                  <a:schemeClr val="tx2"/>
                </a:solidFill>
              </a:defRPr>
            </a:lvl1pPr>
          </a:lstStyle>
          <a:p>
            <a:r>
              <a:rPr lang="en-US"/>
              <a:t>Click to edit Master title style</a:t>
            </a:r>
            <a:endParaRPr lang="en-GB"/>
          </a:p>
        </p:txBody>
      </p:sp>
      <p:sp>
        <p:nvSpPr>
          <p:cNvPr id="7" name="Text Placeholder 2"/>
          <p:cNvSpPr>
            <a:spLocks noGrp="1"/>
          </p:cNvSpPr>
          <p:nvPr>
            <p:ph type="body" idx="1"/>
          </p:nvPr>
        </p:nvSpPr>
        <p:spPr>
          <a:xfrm>
            <a:off x="900000" y="1800000"/>
            <a:ext cx="7704448" cy="568800"/>
          </a:xfrm>
          <a:prstGeom prst="rect">
            <a:avLst/>
          </a:prstGeom>
        </p:spPr>
        <p:txBody>
          <a:bodyPr lIns="0"/>
          <a:lstStyle>
            <a:lvl1pPr marL="0" indent="0">
              <a:buNone/>
              <a:defRPr sz="1400">
                <a:solidFill>
                  <a:schemeClr val="bg2"/>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2" name="Footer Placeholder 1"/>
          <p:cNvSpPr>
            <a:spLocks noGrp="1"/>
          </p:cNvSpPr>
          <p:nvPr>
            <p:ph type="ftr" sz="quarter" idx="10"/>
          </p:nvPr>
        </p:nvSpPr>
        <p:spPr>
          <a:xfrm>
            <a:off x="699418" y="4659982"/>
            <a:ext cx="4520654" cy="271462"/>
          </a:xfrm>
        </p:spPr>
        <p:txBody>
          <a:bodyPr/>
          <a:lstStyle/>
          <a:p>
            <a:pPr>
              <a:defRPr/>
            </a:pPr>
            <a:endParaRPr lang="en-GB" altLang="en-US"/>
          </a:p>
        </p:txBody>
      </p:sp>
      <p:sp>
        <p:nvSpPr>
          <p:cNvPr id="3" name="Slide Number Placeholder 2"/>
          <p:cNvSpPr>
            <a:spLocks noGrp="1"/>
          </p:cNvSpPr>
          <p:nvPr>
            <p:ph type="sldNum" sz="quarter" idx="11"/>
          </p:nvPr>
        </p:nvSpPr>
        <p:spPr>
          <a:xfrm>
            <a:off x="323528" y="4659982"/>
            <a:ext cx="360040" cy="274637"/>
          </a:xfrm>
        </p:spPr>
        <p:txBody>
          <a:bodyPr/>
          <a:lstStyle>
            <a:lvl1pPr>
              <a:defRPr b="1">
                <a:solidFill>
                  <a:schemeClr val="bg1"/>
                </a:solidFill>
              </a:defRPr>
            </a:lvl1pPr>
          </a:lstStyle>
          <a:p>
            <a:fld id="{E68B66A6-FD11-43D4-B666-F3E94C391CA6}" type="slidenum">
              <a:rPr lang="en-GB" smtClean="0"/>
              <a:pPr/>
              <a:t>‹#›</a:t>
            </a:fld>
            <a:endParaRPr lang="en-GB"/>
          </a:p>
        </p:txBody>
      </p:sp>
    </p:spTree>
    <p:extLst>
      <p:ext uri="{BB962C8B-B14F-4D97-AF65-F5344CB8AC3E}">
        <p14:creationId xmlns:p14="http://schemas.microsoft.com/office/powerpoint/2010/main" val="2538940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slide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
          <p:cNvSpPr>
            <a:spLocks noGrp="1"/>
          </p:cNvSpPr>
          <p:nvPr>
            <p:ph type="title"/>
          </p:nvPr>
        </p:nvSpPr>
        <p:spPr>
          <a:xfrm>
            <a:off x="792000" y="684000"/>
            <a:ext cx="4140040" cy="1080000"/>
          </a:xfrm>
        </p:spPr>
        <p:txBody>
          <a:bodyPr anchor="b"/>
          <a:lstStyle>
            <a:lvl1pPr>
              <a:lnSpc>
                <a:spcPts val="3800"/>
              </a:lnSpc>
              <a:defRPr sz="3200" b="1">
                <a:solidFill>
                  <a:schemeClr val="bg1"/>
                </a:solidFill>
              </a:defRPr>
            </a:lvl1pPr>
          </a:lstStyle>
          <a:p>
            <a:r>
              <a:rPr lang="en-US"/>
              <a:t>Click to edit Master title style</a:t>
            </a:r>
            <a:endParaRPr lang="en-GB"/>
          </a:p>
        </p:txBody>
      </p:sp>
      <p:sp>
        <p:nvSpPr>
          <p:cNvPr id="18" name="Text Placeholder 2"/>
          <p:cNvSpPr>
            <a:spLocks noGrp="1"/>
          </p:cNvSpPr>
          <p:nvPr>
            <p:ph type="body" idx="1"/>
          </p:nvPr>
        </p:nvSpPr>
        <p:spPr>
          <a:xfrm>
            <a:off x="900368" y="1800000"/>
            <a:ext cx="3288144" cy="568800"/>
          </a:xfrm>
          <a:prstGeom prst="rect">
            <a:avLst/>
          </a:prstGeom>
        </p:spPr>
        <p:txBody>
          <a:bodyPr lIns="0"/>
          <a:lstStyle>
            <a:lvl1pPr marL="0" indent="0">
              <a:buNone/>
              <a:defRPr sz="1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2" name="Footer Placeholder 1"/>
          <p:cNvSpPr>
            <a:spLocks noGrp="1"/>
          </p:cNvSpPr>
          <p:nvPr>
            <p:ph type="ftr" sz="quarter" idx="10"/>
          </p:nvPr>
        </p:nvSpPr>
        <p:spPr/>
        <p:txBody>
          <a:bodyPr/>
          <a:lstStyle/>
          <a:p>
            <a:pPr>
              <a:defRPr/>
            </a:pPr>
            <a:endParaRPr lang="en-GB" altLang="en-US"/>
          </a:p>
        </p:txBody>
      </p:sp>
      <p:sp>
        <p:nvSpPr>
          <p:cNvPr id="3" name="Slide Number Placeholder 2"/>
          <p:cNvSpPr>
            <a:spLocks noGrp="1"/>
          </p:cNvSpPr>
          <p:nvPr>
            <p:ph type="sldNum" sz="quarter" idx="11"/>
          </p:nvPr>
        </p:nvSpPr>
        <p:spPr/>
        <p:txBody>
          <a:bodyPr/>
          <a:lstStyle/>
          <a:p>
            <a:fld id="{E68B66A6-FD11-43D4-B666-F3E94C391CA6}" type="slidenum">
              <a:rPr lang="en-GB" smtClean="0"/>
              <a:pPr/>
              <a:t>‹#›</a:t>
            </a:fld>
            <a:endParaRPr lang="en-GB"/>
          </a:p>
        </p:txBody>
      </p:sp>
    </p:spTree>
    <p:extLst>
      <p:ext uri="{BB962C8B-B14F-4D97-AF65-F5344CB8AC3E}">
        <p14:creationId xmlns:p14="http://schemas.microsoft.com/office/powerpoint/2010/main" val="2725608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_slide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 Placeholder 2"/>
          <p:cNvSpPr>
            <a:spLocks noGrp="1"/>
          </p:cNvSpPr>
          <p:nvPr>
            <p:ph type="body" idx="1"/>
          </p:nvPr>
        </p:nvSpPr>
        <p:spPr>
          <a:xfrm>
            <a:off x="900368" y="1800000"/>
            <a:ext cx="3288144" cy="568800"/>
          </a:xfrm>
          <a:prstGeom prst="rect">
            <a:avLst/>
          </a:prstGeom>
        </p:spPr>
        <p:txBody>
          <a:bodyPr lIns="0"/>
          <a:lstStyle>
            <a:lvl1pPr marL="0" indent="0">
              <a:buNone/>
              <a:defRPr sz="1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2" name="Footer Placeholder 1"/>
          <p:cNvSpPr>
            <a:spLocks noGrp="1"/>
          </p:cNvSpPr>
          <p:nvPr>
            <p:ph type="ftr" sz="quarter" idx="10"/>
          </p:nvPr>
        </p:nvSpPr>
        <p:spPr/>
        <p:txBody>
          <a:bodyPr/>
          <a:lstStyle/>
          <a:p>
            <a:pPr>
              <a:defRPr/>
            </a:pPr>
            <a:endParaRPr lang="en-GB" altLang="en-US"/>
          </a:p>
        </p:txBody>
      </p:sp>
      <p:sp>
        <p:nvSpPr>
          <p:cNvPr id="3" name="Slide Number Placeholder 2"/>
          <p:cNvSpPr>
            <a:spLocks noGrp="1"/>
          </p:cNvSpPr>
          <p:nvPr>
            <p:ph type="sldNum" sz="quarter" idx="11"/>
          </p:nvPr>
        </p:nvSpPr>
        <p:spPr/>
        <p:txBody>
          <a:bodyPr/>
          <a:lstStyle/>
          <a:p>
            <a:fld id="{E68B66A6-FD11-43D4-B666-F3E94C391CA6}" type="slidenum">
              <a:rPr lang="en-GB" smtClean="0"/>
              <a:pPr/>
              <a:t>‹#›</a:t>
            </a:fld>
            <a:endParaRPr lang="en-GB"/>
          </a:p>
        </p:txBody>
      </p:sp>
      <p:sp>
        <p:nvSpPr>
          <p:cNvPr id="4" name="Title 1">
            <a:extLst>
              <a:ext uri="{FF2B5EF4-FFF2-40B4-BE49-F238E27FC236}">
                <a16:creationId xmlns:a16="http://schemas.microsoft.com/office/drawing/2014/main" id="{72FD5EEA-870A-5986-04C3-93D6CBEC6AA0}"/>
              </a:ext>
            </a:extLst>
          </p:cNvPr>
          <p:cNvSpPr>
            <a:spLocks noGrp="1"/>
          </p:cNvSpPr>
          <p:nvPr>
            <p:ph type="title"/>
          </p:nvPr>
        </p:nvSpPr>
        <p:spPr>
          <a:xfrm>
            <a:off x="792000" y="684000"/>
            <a:ext cx="4140040" cy="1080000"/>
          </a:xfrm>
        </p:spPr>
        <p:txBody>
          <a:bodyPr anchor="b"/>
          <a:lstStyle>
            <a:lvl1pPr>
              <a:lnSpc>
                <a:spcPts val="3800"/>
              </a:lnSpc>
              <a:defRPr sz="32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3961142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_slide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 Placeholder 2"/>
          <p:cNvSpPr>
            <a:spLocks noGrp="1"/>
          </p:cNvSpPr>
          <p:nvPr>
            <p:ph type="body" idx="1"/>
          </p:nvPr>
        </p:nvSpPr>
        <p:spPr>
          <a:xfrm>
            <a:off x="900368" y="1800000"/>
            <a:ext cx="3288144" cy="568800"/>
          </a:xfrm>
          <a:prstGeom prst="rect">
            <a:avLst/>
          </a:prstGeom>
        </p:spPr>
        <p:txBody>
          <a:bodyPr lIns="0"/>
          <a:lstStyle>
            <a:lvl1pPr marL="0" indent="0">
              <a:buNone/>
              <a:defRPr sz="1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2" name="Footer Placeholder 1"/>
          <p:cNvSpPr>
            <a:spLocks noGrp="1"/>
          </p:cNvSpPr>
          <p:nvPr>
            <p:ph type="ftr" sz="quarter" idx="10"/>
          </p:nvPr>
        </p:nvSpPr>
        <p:spPr/>
        <p:txBody>
          <a:bodyPr/>
          <a:lstStyle/>
          <a:p>
            <a:pPr>
              <a:defRPr/>
            </a:pPr>
            <a:endParaRPr lang="en-GB" altLang="en-US"/>
          </a:p>
        </p:txBody>
      </p:sp>
      <p:sp>
        <p:nvSpPr>
          <p:cNvPr id="3" name="Slide Number Placeholder 2"/>
          <p:cNvSpPr>
            <a:spLocks noGrp="1"/>
          </p:cNvSpPr>
          <p:nvPr>
            <p:ph type="sldNum" sz="quarter" idx="11"/>
          </p:nvPr>
        </p:nvSpPr>
        <p:spPr/>
        <p:txBody>
          <a:bodyPr/>
          <a:lstStyle/>
          <a:p>
            <a:fld id="{E68B66A6-FD11-43D4-B666-F3E94C391CA6}" type="slidenum">
              <a:rPr lang="en-GB" smtClean="0"/>
              <a:pPr/>
              <a:t>‹#›</a:t>
            </a:fld>
            <a:endParaRPr lang="en-GB"/>
          </a:p>
        </p:txBody>
      </p:sp>
      <p:sp>
        <p:nvSpPr>
          <p:cNvPr id="4" name="Title 1">
            <a:extLst>
              <a:ext uri="{FF2B5EF4-FFF2-40B4-BE49-F238E27FC236}">
                <a16:creationId xmlns:a16="http://schemas.microsoft.com/office/drawing/2014/main" id="{B0441595-551F-64B1-CE4F-DD4B47B73858}"/>
              </a:ext>
            </a:extLst>
          </p:cNvPr>
          <p:cNvSpPr>
            <a:spLocks noGrp="1"/>
          </p:cNvSpPr>
          <p:nvPr>
            <p:ph type="title"/>
          </p:nvPr>
        </p:nvSpPr>
        <p:spPr>
          <a:xfrm>
            <a:off x="792000" y="684000"/>
            <a:ext cx="4140040" cy="1080000"/>
          </a:xfrm>
        </p:spPr>
        <p:txBody>
          <a:bodyPr anchor="b"/>
          <a:lstStyle>
            <a:lvl1pPr>
              <a:lnSpc>
                <a:spcPts val="3800"/>
              </a:lnSpc>
              <a:defRPr sz="32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268770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_slide_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 Placeholder 2"/>
          <p:cNvSpPr>
            <a:spLocks noGrp="1"/>
          </p:cNvSpPr>
          <p:nvPr>
            <p:ph type="body" idx="1"/>
          </p:nvPr>
        </p:nvSpPr>
        <p:spPr>
          <a:xfrm>
            <a:off x="900368" y="1800000"/>
            <a:ext cx="3288144" cy="568800"/>
          </a:xfrm>
          <a:prstGeom prst="rect">
            <a:avLst/>
          </a:prstGeom>
        </p:spPr>
        <p:txBody>
          <a:bodyPr lIns="0"/>
          <a:lstStyle>
            <a:lvl1pPr marL="0" indent="0">
              <a:buNone/>
              <a:defRPr sz="1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2" name="Footer Placeholder 1"/>
          <p:cNvSpPr>
            <a:spLocks noGrp="1"/>
          </p:cNvSpPr>
          <p:nvPr>
            <p:ph type="ftr" sz="quarter" idx="10"/>
          </p:nvPr>
        </p:nvSpPr>
        <p:spPr/>
        <p:txBody>
          <a:bodyPr/>
          <a:lstStyle/>
          <a:p>
            <a:pPr>
              <a:defRPr/>
            </a:pPr>
            <a:endParaRPr lang="en-GB" altLang="en-US"/>
          </a:p>
        </p:txBody>
      </p:sp>
      <p:sp>
        <p:nvSpPr>
          <p:cNvPr id="3" name="Slide Number Placeholder 2"/>
          <p:cNvSpPr>
            <a:spLocks noGrp="1"/>
          </p:cNvSpPr>
          <p:nvPr>
            <p:ph type="sldNum" sz="quarter" idx="11"/>
          </p:nvPr>
        </p:nvSpPr>
        <p:spPr/>
        <p:txBody>
          <a:bodyPr/>
          <a:lstStyle/>
          <a:p>
            <a:fld id="{E68B66A6-FD11-43D4-B666-F3E94C391CA6}" type="slidenum">
              <a:rPr lang="en-GB" smtClean="0"/>
              <a:pPr/>
              <a:t>‹#›</a:t>
            </a:fld>
            <a:endParaRPr lang="en-GB"/>
          </a:p>
        </p:txBody>
      </p:sp>
      <p:sp>
        <p:nvSpPr>
          <p:cNvPr id="4" name="Title 1">
            <a:extLst>
              <a:ext uri="{FF2B5EF4-FFF2-40B4-BE49-F238E27FC236}">
                <a16:creationId xmlns:a16="http://schemas.microsoft.com/office/drawing/2014/main" id="{E369C3D1-3D2D-D692-93E9-16C6AA33E7C9}"/>
              </a:ext>
            </a:extLst>
          </p:cNvPr>
          <p:cNvSpPr>
            <a:spLocks noGrp="1"/>
          </p:cNvSpPr>
          <p:nvPr>
            <p:ph type="title"/>
          </p:nvPr>
        </p:nvSpPr>
        <p:spPr>
          <a:xfrm>
            <a:off x="792000" y="684000"/>
            <a:ext cx="4140040" cy="1080000"/>
          </a:xfrm>
        </p:spPr>
        <p:txBody>
          <a:bodyPr anchor="b"/>
          <a:lstStyle>
            <a:lvl1pPr>
              <a:lnSpc>
                <a:spcPts val="3800"/>
              </a:lnSpc>
              <a:defRPr sz="32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37846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9" name="Content Placeholder 2"/>
          <p:cNvSpPr>
            <a:spLocks noGrp="1"/>
          </p:cNvSpPr>
          <p:nvPr>
            <p:ph sz="half" idx="13"/>
          </p:nvPr>
        </p:nvSpPr>
        <p:spPr>
          <a:xfrm>
            <a:off x="771426" y="1548001"/>
            <a:ext cx="3888000" cy="2967966"/>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Rectangle 7"/>
          <p:cNvSpPr>
            <a:spLocks noGrp="1" noChangeArrowheads="1"/>
          </p:cNvSpPr>
          <p:nvPr>
            <p:ph type="title"/>
          </p:nvPr>
        </p:nvSpPr>
        <p:spPr bwMode="auto">
          <a:xfrm>
            <a:off x="771426" y="468000"/>
            <a:ext cx="820800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 uri="{FAA26D3D-D897-4be2-8F04-BA451C77F1D7}">
              <ma14:placeholderFlag xmlns="" xmlns:ma14="http://schemas.microsoft.com/office/mac/drawingml/2011/main" val="1"/>
            </a:ext>
          </a:extLst>
        </p:spPr>
        <p:txBody>
          <a:bodyPr/>
          <a:lstStyle>
            <a:lvl1pPr>
              <a:defRPr sz="2000" b="1">
                <a:solidFill>
                  <a:schemeClr val="tx2"/>
                </a:solidFill>
              </a:defRPr>
            </a:lvl1pPr>
          </a:lstStyle>
          <a:p>
            <a:pPr lvl="0"/>
            <a:r>
              <a:rPr lang="en-US"/>
              <a:t>Click to edit Master title style</a:t>
            </a:r>
            <a:endParaRPr lang="en-GB"/>
          </a:p>
        </p:txBody>
      </p:sp>
      <p:sp>
        <p:nvSpPr>
          <p:cNvPr id="2" name="Footer Placeholder 1"/>
          <p:cNvSpPr>
            <a:spLocks noGrp="1"/>
          </p:cNvSpPr>
          <p:nvPr>
            <p:ph type="ftr" sz="quarter" idx="14"/>
          </p:nvPr>
        </p:nvSpPr>
        <p:spPr>
          <a:xfrm>
            <a:off x="771426" y="4659982"/>
            <a:ext cx="4520654" cy="271462"/>
          </a:xfrm>
        </p:spPr>
        <p:txBody>
          <a:bodyPr/>
          <a:lstStyle/>
          <a:p>
            <a:pPr>
              <a:defRPr/>
            </a:pPr>
            <a:endParaRPr lang="en-GB" altLang="en-US"/>
          </a:p>
        </p:txBody>
      </p:sp>
      <p:sp>
        <p:nvSpPr>
          <p:cNvPr id="3" name="Slide Number Placeholder 2"/>
          <p:cNvSpPr>
            <a:spLocks noGrp="1"/>
          </p:cNvSpPr>
          <p:nvPr>
            <p:ph type="sldNum" sz="quarter" idx="15"/>
          </p:nvPr>
        </p:nvSpPr>
        <p:spPr>
          <a:xfrm>
            <a:off x="323528" y="4659982"/>
            <a:ext cx="360040" cy="274637"/>
          </a:xfrm>
        </p:spPr>
        <p:txBody>
          <a:bodyPr/>
          <a:lstStyle>
            <a:lvl1pPr>
              <a:defRPr b="1">
                <a:solidFill>
                  <a:schemeClr val="bg1"/>
                </a:solidFill>
              </a:defRPr>
            </a:lvl1pPr>
          </a:lstStyle>
          <a:p>
            <a:fld id="{E68B66A6-FD11-43D4-B666-F3E94C391CA6}" type="slidenum">
              <a:rPr lang="en-GB" smtClean="0"/>
              <a:pPr/>
              <a:t>‹#›</a:t>
            </a:fld>
            <a:endParaRPr lang="en-GB"/>
          </a:p>
        </p:txBody>
      </p:sp>
    </p:spTree>
    <p:extLst>
      <p:ext uri="{BB962C8B-B14F-4D97-AF65-F5344CB8AC3E}">
        <p14:creationId xmlns:p14="http://schemas.microsoft.com/office/powerpoint/2010/main" val="2718210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5576" y="468000"/>
            <a:ext cx="8208912" cy="720000"/>
          </a:xfrm>
          <a:prstGeom prst="rect">
            <a:avLst/>
          </a:prstGeom>
        </p:spPr>
        <p:txBody>
          <a:bodyPr vert="horz" lIns="91440" tIns="45720" rIns="91440" bIns="45720" rtlCol="0" anchor="t" anchorCtr="0">
            <a:noAutofit/>
          </a:bodyPr>
          <a:lstStyle/>
          <a:p>
            <a:r>
              <a:rPr lang="en-US"/>
              <a:t>Click to edit Master title style</a:t>
            </a:r>
            <a:endParaRPr lang="en-GB"/>
          </a:p>
        </p:txBody>
      </p:sp>
      <p:sp>
        <p:nvSpPr>
          <p:cNvPr id="7" name="Rectangle 10"/>
          <p:cNvSpPr>
            <a:spLocks noGrp="1" noChangeArrowheads="1"/>
          </p:cNvSpPr>
          <p:nvPr>
            <p:ph type="ftr" sz="quarter" idx="3"/>
          </p:nvPr>
        </p:nvSpPr>
        <p:spPr bwMode="auto">
          <a:xfrm>
            <a:off x="755576" y="4675500"/>
            <a:ext cx="4520654" cy="271462"/>
          </a:xfrm>
          <a:prstGeom prst="rect">
            <a:avLst/>
          </a:prstGeom>
          <a:noFill/>
          <a:ln w="9525" algn="ctr">
            <a:noFill/>
            <a:miter lim="800000"/>
            <a:headEnd/>
            <a:tailEnd/>
          </a:ln>
          <a:effectLst/>
        </p:spPr>
        <p:txBody>
          <a:bodyPr vert="horz" wrap="square" lIns="0" tIns="45720" rIns="91440" bIns="45720" numCol="1" anchor="ctr" anchorCtr="0" compatLnSpc="1">
            <a:prstTxWarp prst="textNoShape">
              <a:avLst/>
            </a:prstTxWarp>
          </a:bodyPr>
          <a:lstStyle>
            <a:lvl1pPr>
              <a:defRPr sz="800" b="0" i="0">
                <a:solidFill>
                  <a:schemeClr val="tx1"/>
                </a:solidFill>
                <a:latin typeface="+mn-lt"/>
                <a:ea typeface="+mn-ea"/>
                <a:cs typeface="Proxima Nova Soft Regular"/>
              </a:defRPr>
            </a:lvl1pPr>
          </a:lstStyle>
          <a:p>
            <a:pPr>
              <a:defRPr/>
            </a:pPr>
            <a:endParaRPr lang="en-GB" altLang="en-US"/>
          </a:p>
        </p:txBody>
      </p:sp>
      <p:sp>
        <p:nvSpPr>
          <p:cNvPr id="12" name="Slide Number Placeholder 10"/>
          <p:cNvSpPr>
            <a:spLocks noGrp="1"/>
          </p:cNvSpPr>
          <p:nvPr>
            <p:ph type="sldNum" sz="quarter" idx="4"/>
          </p:nvPr>
        </p:nvSpPr>
        <p:spPr>
          <a:xfrm>
            <a:off x="307678" y="4675500"/>
            <a:ext cx="360040" cy="274637"/>
          </a:xfrm>
          <a:prstGeom prst="rect">
            <a:avLst/>
          </a:prstGeom>
        </p:spPr>
        <p:txBody>
          <a:bodyPr vert="horz" lIns="91440" tIns="45720" rIns="91440" bIns="45720" rtlCol="0" anchor="ctr"/>
          <a:lstStyle>
            <a:lvl1pPr algn="l">
              <a:defRPr lang="en-GB" sz="800" kern="1200" smtClean="0">
                <a:solidFill>
                  <a:schemeClr val="bg1"/>
                </a:solidFill>
                <a:latin typeface="+mn-lt"/>
                <a:ea typeface="+mn-ea"/>
                <a:cs typeface="+mn-cs"/>
              </a:defRPr>
            </a:lvl1pPr>
          </a:lstStyle>
          <a:p>
            <a:fld id="{E68B66A6-FD11-43D4-B666-F3E94C391CA6}" type="slidenum">
              <a:rPr lang="en-GB" smtClean="0"/>
              <a:pPr/>
              <a:t>‹#›</a:t>
            </a:fld>
            <a:endParaRPr lang="en-GB"/>
          </a:p>
        </p:txBody>
      </p:sp>
      <p:sp>
        <p:nvSpPr>
          <p:cNvPr id="13" name="Text Placeholder 12"/>
          <p:cNvSpPr>
            <a:spLocks noGrp="1"/>
          </p:cNvSpPr>
          <p:nvPr>
            <p:ph type="body" idx="1"/>
          </p:nvPr>
        </p:nvSpPr>
        <p:spPr>
          <a:xfrm>
            <a:off x="755576" y="1548000"/>
            <a:ext cx="8208912" cy="2967966"/>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98306343"/>
      </p:ext>
    </p:extLst>
  </p:cSld>
  <p:clrMap bg1="lt1" tx1="dk1" bg2="lt2" tx2="dk2" accent1="accent1" accent2="accent2" accent3="accent3" accent4="accent4" accent5="accent5" accent6="accent6" hlink="hlink" folHlink="folHlink"/>
  <p:sldLayoutIdLst>
    <p:sldLayoutId id="2147483671" r:id="rId1"/>
    <p:sldLayoutId id="2147483662" r:id="rId2"/>
    <p:sldLayoutId id="2147483663" r:id="rId3"/>
    <p:sldLayoutId id="2147483664" r:id="rId4"/>
    <p:sldLayoutId id="2147483665" r:id="rId5"/>
    <p:sldLayoutId id="2147483672" r:id="rId6"/>
    <p:sldLayoutId id="2147483673" r:id="rId7"/>
    <p:sldLayoutId id="2147483674" r:id="rId8"/>
    <p:sldLayoutId id="2147483670" r:id="rId9"/>
  </p:sldLayoutIdLst>
  <p:hf hdr="0" ftr="0" dt="0"/>
  <p:txStyles>
    <p:titleStyle>
      <a:lvl1pPr algn="l" defTabSz="914400" rtl="0" eaLnBrk="1" latinLnBrk="0" hangingPunct="1">
        <a:lnSpc>
          <a:spcPts val="3000"/>
        </a:lnSpc>
        <a:spcBef>
          <a:spcPct val="0"/>
        </a:spcBef>
        <a:buNone/>
        <a:defRPr lang="en-GB" sz="2000" b="1" kern="1200" dirty="0">
          <a:solidFill>
            <a:srgbClr val="0033A0"/>
          </a:solidFill>
          <a:latin typeface="+mj-lt"/>
          <a:ea typeface="+mj-ea"/>
          <a:cs typeface="+mj-cs"/>
        </a:defRPr>
      </a:lvl1pPr>
    </p:titleStyle>
    <p:bodyStyle>
      <a:lvl1pPr marL="266700" indent="-266700" algn="l" defTabSz="914400" rtl="0" eaLnBrk="1" latinLnBrk="0" hangingPunct="1">
        <a:lnSpc>
          <a:spcPts val="2000"/>
        </a:lnSpc>
        <a:spcBef>
          <a:spcPts val="600"/>
        </a:spcBef>
        <a:buClr>
          <a:schemeClr val="bg2"/>
        </a:buClr>
        <a:buFont typeface="Wingdings" panose="05000000000000000000" pitchFamily="2" charset="2"/>
        <a:buChar char="§"/>
        <a:tabLst/>
        <a:defRPr lang="en-US" sz="1800" kern="1200" dirty="0" smtClean="0">
          <a:solidFill>
            <a:schemeClr val="tx1"/>
          </a:solidFill>
          <a:latin typeface="+mn-lt"/>
          <a:ea typeface="+mn-ea"/>
          <a:cs typeface="+mn-cs"/>
        </a:defRPr>
      </a:lvl1pPr>
      <a:lvl2pPr marL="447675" indent="-180975" algn="l" defTabSz="914400" rtl="0" eaLnBrk="1" latinLnBrk="0" hangingPunct="1">
        <a:lnSpc>
          <a:spcPts val="1800"/>
        </a:lnSpc>
        <a:spcBef>
          <a:spcPts val="600"/>
        </a:spcBef>
        <a:buClr>
          <a:schemeClr val="bg2"/>
        </a:buClr>
        <a:buFont typeface="Wingdings" panose="05000000000000000000" pitchFamily="2" charset="2"/>
        <a:buChar char="§"/>
        <a:tabLst/>
        <a:defRPr lang="en-US" sz="1400" kern="1200" dirty="0" smtClean="0">
          <a:solidFill>
            <a:schemeClr val="tx1"/>
          </a:solidFill>
          <a:latin typeface="+mn-lt"/>
          <a:ea typeface="+mn-ea"/>
          <a:cs typeface="+mn-cs"/>
        </a:defRPr>
      </a:lvl2pPr>
      <a:lvl3pPr marL="622300" indent="-174625" algn="l" defTabSz="914400" rtl="0" eaLnBrk="1" latinLnBrk="0" hangingPunct="1">
        <a:lnSpc>
          <a:spcPts val="1800"/>
        </a:lnSpc>
        <a:spcBef>
          <a:spcPts val="600"/>
        </a:spcBef>
        <a:buClr>
          <a:schemeClr val="bg2"/>
        </a:buClr>
        <a:buFont typeface="Wingdings" panose="05000000000000000000" pitchFamily="2" charset="2"/>
        <a:buChar char="§"/>
        <a:tabLst/>
        <a:defRPr lang="en-US" sz="1200" kern="1200" dirty="0" smtClean="0">
          <a:solidFill>
            <a:schemeClr val="tx1"/>
          </a:solidFill>
          <a:latin typeface="+mn-lt"/>
          <a:ea typeface="+mn-ea"/>
          <a:cs typeface="+mn-cs"/>
        </a:defRPr>
      </a:lvl3pPr>
      <a:lvl4pPr marL="803275" indent="-180975" algn="l" defTabSz="914400" rtl="0" eaLnBrk="1" latinLnBrk="0" hangingPunct="1">
        <a:lnSpc>
          <a:spcPts val="1800"/>
        </a:lnSpc>
        <a:spcBef>
          <a:spcPts val="600"/>
        </a:spcBef>
        <a:buClr>
          <a:schemeClr val="bg2"/>
        </a:buClr>
        <a:buFont typeface="Arial" panose="020B0604020202020204" pitchFamily="34" charset="0"/>
        <a:buChar char="–"/>
        <a:tabLst/>
        <a:defRPr lang="en-GB" sz="1200" kern="1200" dirty="0">
          <a:solidFill>
            <a:schemeClr val="tx1"/>
          </a:solidFill>
          <a:latin typeface="+mn-lt"/>
          <a:ea typeface="+mn-ea"/>
          <a:cs typeface="+mn-cs"/>
        </a:defRPr>
      </a:lvl4pPr>
      <a:lvl5pPr marL="977900" indent="-174625" algn="l" defTabSz="914400" rtl="0" eaLnBrk="1" latinLnBrk="0" hangingPunct="1">
        <a:lnSpc>
          <a:spcPts val="1800"/>
        </a:lnSpc>
        <a:spcBef>
          <a:spcPts val="600"/>
        </a:spcBef>
        <a:buClr>
          <a:schemeClr val="bg2"/>
        </a:buClr>
        <a:buFont typeface="Arial" panose="020B0604020202020204" pitchFamily="34" charset="0"/>
        <a:buChar char="»"/>
        <a:tabLst/>
        <a:defRPr lang="en-GB" sz="12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1.emf"/><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F84936F-FF43-5FED-55D6-C313EBC3058E}"/>
              </a:ext>
            </a:extLst>
          </p:cNvPr>
          <p:cNvSpPr>
            <a:spLocks noGrp="1"/>
          </p:cNvSpPr>
          <p:nvPr>
            <p:ph type="title"/>
          </p:nvPr>
        </p:nvSpPr>
        <p:spPr/>
        <p:txBody>
          <a:bodyPr>
            <a:normAutofit fontScale="90000"/>
          </a:bodyPr>
          <a:lstStyle/>
          <a:p>
            <a:r>
              <a:rPr lang="en-GB"/>
              <a:t>Folkestone &amp; Hythe community engagement meeting </a:t>
            </a:r>
          </a:p>
        </p:txBody>
      </p:sp>
      <p:sp>
        <p:nvSpPr>
          <p:cNvPr id="6" name="Text Placeholder 5">
            <a:extLst>
              <a:ext uri="{FF2B5EF4-FFF2-40B4-BE49-F238E27FC236}">
                <a16:creationId xmlns:a16="http://schemas.microsoft.com/office/drawing/2014/main" id="{4D91D9AF-1F62-D5EA-CF34-D6CD85FD1DF2}"/>
              </a:ext>
            </a:extLst>
          </p:cNvPr>
          <p:cNvSpPr>
            <a:spLocks noGrp="1"/>
          </p:cNvSpPr>
          <p:nvPr>
            <p:ph type="body" idx="1"/>
          </p:nvPr>
        </p:nvSpPr>
        <p:spPr/>
        <p:txBody>
          <a:bodyPr vert="horz" lIns="0" tIns="45720" rIns="91440" bIns="45720" rtlCol="0" anchor="t">
            <a:noAutofit/>
          </a:bodyPr>
          <a:lstStyle/>
          <a:p>
            <a:r>
              <a:rPr lang="en-GB"/>
              <a:t>August 2025</a:t>
            </a:r>
          </a:p>
        </p:txBody>
      </p:sp>
      <p:sp>
        <p:nvSpPr>
          <p:cNvPr id="3" name="Slide Number Placeholder 2">
            <a:extLst>
              <a:ext uri="{FF2B5EF4-FFF2-40B4-BE49-F238E27FC236}">
                <a16:creationId xmlns:a16="http://schemas.microsoft.com/office/drawing/2014/main" id="{AF036826-CE5F-AF46-67C2-D63D46348892}"/>
              </a:ext>
            </a:extLst>
          </p:cNvPr>
          <p:cNvSpPr>
            <a:spLocks noGrp="1"/>
          </p:cNvSpPr>
          <p:nvPr>
            <p:ph type="sldNum" sz="quarter" idx="4294967295"/>
          </p:nvPr>
        </p:nvSpPr>
        <p:spPr>
          <a:xfrm>
            <a:off x="0" y="4659313"/>
            <a:ext cx="360363" cy="274637"/>
          </a:xfrm>
        </p:spPr>
        <p:txBody>
          <a:bodyPr/>
          <a:lstStyle/>
          <a:p>
            <a:fld id="{E68B66A6-FD11-43D4-B666-F3E94C391CA6}" type="slidenum">
              <a:rPr lang="en-GB" smtClean="0"/>
              <a:pPr/>
              <a:t>1</a:t>
            </a:fld>
            <a:endParaRPr lang="en-GB"/>
          </a:p>
        </p:txBody>
      </p:sp>
    </p:spTree>
    <p:extLst>
      <p:ext uri="{BB962C8B-B14F-4D97-AF65-F5344CB8AC3E}">
        <p14:creationId xmlns:p14="http://schemas.microsoft.com/office/powerpoint/2010/main" val="1740181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11298-BEAD-BC41-5089-C134A7C28CFE}"/>
              </a:ext>
            </a:extLst>
          </p:cNvPr>
          <p:cNvSpPr>
            <a:spLocks noGrp="1"/>
          </p:cNvSpPr>
          <p:nvPr>
            <p:ph type="title"/>
          </p:nvPr>
        </p:nvSpPr>
        <p:spPr>
          <a:xfrm>
            <a:off x="654475" y="213314"/>
            <a:ext cx="6336248" cy="720000"/>
          </a:xfrm>
        </p:spPr>
        <p:txBody>
          <a:bodyPr/>
          <a:lstStyle/>
          <a:p>
            <a:r>
              <a:rPr lang="en-GB">
                <a:latin typeface="Calibri"/>
                <a:ea typeface="Times New Roman" panose="02020603050405020304" pitchFamily="18" charset="0"/>
                <a:cs typeface="Calibri"/>
              </a:rPr>
              <a:t>Dymchurch Shadow Sampling Data</a:t>
            </a:r>
            <a:br>
              <a:rPr lang="en-GB">
                <a:latin typeface="Calibri" panose="020F0502020204030204" pitchFamily="34" charset="0"/>
                <a:ea typeface="Calibri" panose="020F0502020204030204" pitchFamily="34" charset="0"/>
              </a:rPr>
            </a:br>
            <a:endParaRPr lang="en-GB"/>
          </a:p>
        </p:txBody>
      </p:sp>
      <p:sp>
        <p:nvSpPr>
          <p:cNvPr id="3" name="Slide Number Placeholder 2">
            <a:extLst>
              <a:ext uri="{FF2B5EF4-FFF2-40B4-BE49-F238E27FC236}">
                <a16:creationId xmlns:a16="http://schemas.microsoft.com/office/drawing/2014/main" id="{AF38C582-7083-99B6-470D-474F3496407B}"/>
              </a:ext>
            </a:extLst>
          </p:cNvPr>
          <p:cNvSpPr>
            <a:spLocks noGrp="1"/>
          </p:cNvSpPr>
          <p:nvPr>
            <p:ph type="sldNum" sz="quarter" idx="11"/>
          </p:nvPr>
        </p:nvSpPr>
        <p:spPr/>
        <p:txBody>
          <a:bodyPr/>
          <a:lstStyle/>
          <a:p>
            <a:fld id="{E68B66A6-FD11-43D4-B666-F3E94C391CA6}" type="slidenum">
              <a:rPr lang="en-GB" smtClean="0"/>
              <a:pPr/>
              <a:t>10</a:t>
            </a:fld>
            <a:endParaRPr lang="en-GB"/>
          </a:p>
        </p:txBody>
      </p:sp>
      <p:sp>
        <p:nvSpPr>
          <p:cNvPr id="4" name="Content Placeholder 3">
            <a:extLst>
              <a:ext uri="{FF2B5EF4-FFF2-40B4-BE49-F238E27FC236}">
                <a16:creationId xmlns:a16="http://schemas.microsoft.com/office/drawing/2014/main" id="{A6AA28D0-C50C-A072-AABF-EB1C73823FD5}"/>
              </a:ext>
            </a:extLst>
          </p:cNvPr>
          <p:cNvSpPr>
            <a:spLocks noGrp="1"/>
          </p:cNvSpPr>
          <p:nvPr>
            <p:ph idx="1"/>
          </p:nvPr>
        </p:nvSpPr>
        <p:spPr>
          <a:xfrm>
            <a:off x="468685" y="755603"/>
            <a:ext cx="4759691" cy="3900165"/>
          </a:xfrm>
        </p:spPr>
        <p:txBody>
          <a:bodyPr/>
          <a:lstStyle/>
          <a:p>
            <a:pPr marL="0" indent="0" fontAlgn="base">
              <a:buNone/>
            </a:pPr>
            <a:r>
              <a:rPr lang="en-US" sz="1200">
                <a:solidFill>
                  <a:srgbClr val="53565A"/>
                </a:solidFill>
                <a:latin typeface="Arial" panose="020B0604020202020204" pitchFamily="34" charset="0"/>
              </a:rPr>
              <a:t>​</a:t>
            </a:r>
            <a:endParaRPr lang="en-GB" sz="1200" u="sng">
              <a:solidFill>
                <a:srgbClr val="53565A"/>
              </a:solidFill>
              <a:latin typeface="Arial" panose="020B0604020202020204" pitchFamily="34" charset="0"/>
            </a:endParaRPr>
          </a:p>
          <a:p>
            <a:pPr marL="0" indent="0" fontAlgn="base">
              <a:buNone/>
            </a:pPr>
            <a:r>
              <a:rPr lang="en-GB" sz="1200" u="sng">
                <a:solidFill>
                  <a:srgbClr val="53565A"/>
                </a:solidFill>
                <a:latin typeface="Arial" panose="020B0604020202020204" pitchFamily="34" charset="0"/>
              </a:rPr>
              <a:t>2025 Summary</a:t>
            </a:r>
            <a:r>
              <a:rPr lang="en-US" sz="1200" u="sng">
                <a:solidFill>
                  <a:srgbClr val="53565A"/>
                </a:solidFill>
                <a:latin typeface="Arial" panose="020B0604020202020204" pitchFamily="34" charset="0"/>
              </a:rPr>
              <a:t>​</a:t>
            </a:r>
          </a:p>
          <a:p>
            <a:pPr>
              <a:lnSpc>
                <a:spcPct val="100000"/>
              </a:lnSpc>
            </a:pPr>
            <a:r>
              <a:rPr lang="en-GB" sz="1200"/>
              <a:t>55 samples collected. </a:t>
            </a:r>
          </a:p>
          <a:p>
            <a:pPr>
              <a:lnSpc>
                <a:spcPct val="100000"/>
              </a:lnSpc>
            </a:pPr>
            <a:r>
              <a:rPr lang="en-GB" sz="1200"/>
              <a:t>8 Coastal samples and 4 Outfall samples are  above the ‘Excellent’ threshold.</a:t>
            </a:r>
          </a:p>
          <a:p>
            <a:pPr>
              <a:lnSpc>
                <a:spcPct val="100000"/>
              </a:lnSpc>
            </a:pPr>
            <a:r>
              <a:rPr lang="en-GB" sz="1200"/>
              <a:t>Sampling will continue throughout 2025</a:t>
            </a:r>
          </a:p>
          <a:p>
            <a:pPr marL="0" indent="0" fontAlgn="base">
              <a:buNone/>
            </a:pPr>
            <a:endParaRPr lang="en-US" sz="1200">
              <a:solidFill>
                <a:srgbClr val="53565A"/>
              </a:solidFill>
              <a:latin typeface="Segoe UI" panose="020B0502040204020203" pitchFamily="34" charset="0"/>
            </a:endParaRPr>
          </a:p>
          <a:p>
            <a:pPr marL="0" indent="0">
              <a:buNone/>
            </a:pPr>
            <a:endParaRPr lang="en-GB"/>
          </a:p>
        </p:txBody>
      </p:sp>
      <p:pic>
        <p:nvPicPr>
          <p:cNvPr id="2050" name="Picture 2">
            <a:extLst>
              <a:ext uri="{FF2B5EF4-FFF2-40B4-BE49-F238E27FC236}">
                <a16:creationId xmlns:a16="http://schemas.microsoft.com/office/drawing/2014/main" id="{6B47AD7B-FBDC-3EA9-BED9-62D621189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8491" y="213315"/>
            <a:ext cx="3556041" cy="215354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EEA6220E-58F1-15C9-842F-1A651BC9C37D}"/>
              </a:ext>
            </a:extLst>
          </p:cNvPr>
          <p:cNvGraphicFramePr>
            <a:graphicFrameLocks noGrp="1"/>
          </p:cNvGraphicFramePr>
          <p:nvPr/>
        </p:nvGraphicFramePr>
        <p:xfrm>
          <a:off x="828725" y="2631327"/>
          <a:ext cx="7029453" cy="2298862"/>
        </p:xfrm>
        <a:graphic>
          <a:graphicData uri="http://schemas.openxmlformats.org/drawingml/2006/table">
            <a:tbl>
              <a:tblPr/>
              <a:tblGrid>
                <a:gridCol w="959101">
                  <a:extLst>
                    <a:ext uri="{9D8B030D-6E8A-4147-A177-3AD203B41FA5}">
                      <a16:colId xmlns:a16="http://schemas.microsoft.com/office/drawing/2014/main" val="1360341830"/>
                    </a:ext>
                  </a:extLst>
                </a:gridCol>
                <a:gridCol w="607747">
                  <a:extLst>
                    <a:ext uri="{9D8B030D-6E8A-4147-A177-3AD203B41FA5}">
                      <a16:colId xmlns:a16="http://schemas.microsoft.com/office/drawing/2014/main" val="3093851651"/>
                    </a:ext>
                  </a:extLst>
                </a:gridCol>
                <a:gridCol w="522283">
                  <a:extLst>
                    <a:ext uri="{9D8B030D-6E8A-4147-A177-3AD203B41FA5}">
                      <a16:colId xmlns:a16="http://schemas.microsoft.com/office/drawing/2014/main" val="2998207150"/>
                    </a:ext>
                  </a:extLst>
                </a:gridCol>
                <a:gridCol w="522283">
                  <a:extLst>
                    <a:ext uri="{9D8B030D-6E8A-4147-A177-3AD203B41FA5}">
                      <a16:colId xmlns:a16="http://schemas.microsoft.com/office/drawing/2014/main" val="2008749647"/>
                    </a:ext>
                  </a:extLst>
                </a:gridCol>
                <a:gridCol w="522283">
                  <a:extLst>
                    <a:ext uri="{9D8B030D-6E8A-4147-A177-3AD203B41FA5}">
                      <a16:colId xmlns:a16="http://schemas.microsoft.com/office/drawing/2014/main" val="950926289"/>
                    </a:ext>
                  </a:extLst>
                </a:gridCol>
                <a:gridCol w="819035">
                  <a:extLst>
                    <a:ext uri="{9D8B030D-6E8A-4147-A177-3AD203B41FA5}">
                      <a16:colId xmlns:a16="http://schemas.microsoft.com/office/drawing/2014/main" val="2361325550"/>
                    </a:ext>
                  </a:extLst>
                </a:gridCol>
                <a:gridCol w="522283">
                  <a:extLst>
                    <a:ext uri="{9D8B030D-6E8A-4147-A177-3AD203B41FA5}">
                      <a16:colId xmlns:a16="http://schemas.microsoft.com/office/drawing/2014/main" val="2446263210"/>
                    </a:ext>
                  </a:extLst>
                </a:gridCol>
                <a:gridCol w="636236">
                  <a:extLst>
                    <a:ext uri="{9D8B030D-6E8A-4147-A177-3AD203B41FA5}">
                      <a16:colId xmlns:a16="http://schemas.microsoft.com/office/drawing/2014/main" val="4196874605"/>
                    </a:ext>
                  </a:extLst>
                </a:gridCol>
                <a:gridCol w="569763">
                  <a:extLst>
                    <a:ext uri="{9D8B030D-6E8A-4147-A177-3AD203B41FA5}">
                      <a16:colId xmlns:a16="http://schemas.microsoft.com/office/drawing/2014/main" val="476385268"/>
                    </a:ext>
                  </a:extLst>
                </a:gridCol>
                <a:gridCol w="569763">
                  <a:extLst>
                    <a:ext uri="{9D8B030D-6E8A-4147-A177-3AD203B41FA5}">
                      <a16:colId xmlns:a16="http://schemas.microsoft.com/office/drawing/2014/main" val="1619516735"/>
                    </a:ext>
                  </a:extLst>
                </a:gridCol>
                <a:gridCol w="778676">
                  <a:extLst>
                    <a:ext uri="{9D8B030D-6E8A-4147-A177-3AD203B41FA5}">
                      <a16:colId xmlns:a16="http://schemas.microsoft.com/office/drawing/2014/main" val="2918365531"/>
                    </a:ext>
                  </a:extLst>
                </a:gridCol>
              </a:tblGrid>
              <a:tr h="292894">
                <a:tc>
                  <a:txBody>
                    <a:bodyPr/>
                    <a:lstStyle/>
                    <a:p>
                      <a:pPr algn="ctr" fontAlgn="b"/>
                      <a:r>
                        <a:rPr lang="en-GB" sz="800" b="0" i="0" u="none" strike="noStrike">
                          <a:solidFill>
                            <a:srgbClr val="000000"/>
                          </a:solidFill>
                          <a:effectLst/>
                          <a:latin typeface="Calibri" panose="020F0502020204030204" pitchFamily="34" charset="0"/>
                        </a:rPr>
                        <a:t>Sample number </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Date </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Weather</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Time collected</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Water Temp</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Tide</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Flow in outfall</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Bottled sample ref</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Ecoli result</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IE results</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800" b="0" i="0" u="none" strike="noStrike">
                          <a:solidFill>
                            <a:srgbClr val="000000"/>
                          </a:solidFill>
                          <a:effectLst/>
                          <a:latin typeface="Calibri" panose="020F0502020204030204" pitchFamily="34" charset="0"/>
                        </a:rPr>
                        <a:t>Above Excellent?</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0750346"/>
                  </a:ext>
                </a:extLst>
              </a:tr>
              <a:tr h="167164">
                <a:tc>
                  <a:txBody>
                    <a:bodyPr/>
                    <a:lstStyle/>
                    <a:p>
                      <a:pPr algn="ctr" fontAlgn="b"/>
                      <a:r>
                        <a:rPr lang="en-GB" sz="800" b="0" i="0" u="none" strike="noStrike">
                          <a:solidFill>
                            <a:srgbClr val="000000"/>
                          </a:solidFill>
                          <a:effectLst/>
                          <a:latin typeface="Calibri" panose="020F0502020204030204" pitchFamily="34" charset="0"/>
                        </a:rPr>
                        <a:t>DYMCS02-02</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06/02/2025</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Light rain</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12:43</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5</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Mid low tide</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Yes</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8810085</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300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68</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Yes</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1493839"/>
                  </a:ext>
                </a:extLst>
              </a:tr>
              <a:tr h="167164">
                <a:tc>
                  <a:txBody>
                    <a:bodyPr/>
                    <a:lstStyle/>
                    <a:p>
                      <a:pPr algn="ctr" fontAlgn="b"/>
                      <a:r>
                        <a:rPr lang="en-GB" sz="800" b="0" i="0" u="none" strike="noStrike">
                          <a:solidFill>
                            <a:srgbClr val="000000"/>
                          </a:solidFill>
                          <a:effectLst/>
                          <a:latin typeface="Calibri" panose="020F0502020204030204" pitchFamily="34" charset="0"/>
                        </a:rPr>
                        <a:t>DYMCS02-09</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19/06/2025</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Sunny</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10:22</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18</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Low tide</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Yes</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9061784</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140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410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Yes</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9153172"/>
                  </a:ext>
                </a:extLst>
              </a:tr>
              <a:tr h="167164">
                <a:tc>
                  <a:txBody>
                    <a:bodyPr/>
                    <a:lstStyle/>
                    <a:p>
                      <a:pPr algn="ctr" fontAlgn="b"/>
                      <a:r>
                        <a:rPr lang="en-GB" sz="800" b="0" i="0" u="none" strike="noStrike">
                          <a:solidFill>
                            <a:srgbClr val="000000"/>
                          </a:solidFill>
                          <a:effectLst/>
                          <a:latin typeface="Calibri" panose="020F0502020204030204" pitchFamily="34" charset="0"/>
                        </a:rPr>
                        <a:t>DYMCS02-11</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15/07/2025</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Sunny</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09:52</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16</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Low tide</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Yes</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9114700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100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140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Yes</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8673951"/>
                  </a:ext>
                </a:extLst>
              </a:tr>
              <a:tr h="167164">
                <a:tc>
                  <a:txBody>
                    <a:bodyPr/>
                    <a:lstStyle/>
                    <a:p>
                      <a:pPr algn="ctr" fontAlgn="b"/>
                      <a:r>
                        <a:rPr lang="en-GB" sz="800" b="0" i="0" u="none" strike="noStrike">
                          <a:solidFill>
                            <a:srgbClr val="000000"/>
                          </a:solidFill>
                          <a:effectLst/>
                          <a:latin typeface="Calibri" panose="020F0502020204030204" pitchFamily="34" charset="0"/>
                        </a:rPr>
                        <a:t>DYMCS03-11</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15/07/2025</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Sunny</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09:59</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16</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Low tide</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Yes</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9114701</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900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1000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Yes</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9369372"/>
                  </a:ext>
                </a:extLst>
              </a:tr>
              <a:tr h="167164">
                <a:tc>
                  <a:txBody>
                    <a:bodyPr/>
                    <a:lstStyle/>
                    <a:p>
                      <a:pPr algn="ctr" fontAlgn="b"/>
                      <a:r>
                        <a:rPr lang="en-GB" sz="800" b="0" i="0" u="none" strike="noStrike">
                          <a:solidFill>
                            <a:srgbClr val="000000"/>
                          </a:solidFill>
                          <a:effectLst/>
                          <a:latin typeface="Calibri" panose="020F0502020204030204" pitchFamily="34" charset="0"/>
                        </a:rPr>
                        <a:t>DYMCS04-02</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06/02/2025</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Light rain</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12:26</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5</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Mid low tide</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Yes</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8810087</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100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500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Yes</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2626588"/>
                  </a:ext>
                </a:extLst>
              </a:tr>
              <a:tr h="167164">
                <a:tc>
                  <a:txBody>
                    <a:bodyPr/>
                    <a:lstStyle/>
                    <a:p>
                      <a:pPr algn="ctr" fontAlgn="b"/>
                      <a:r>
                        <a:rPr lang="en-GB" sz="800" b="0" i="0" u="none" strike="noStrike">
                          <a:solidFill>
                            <a:srgbClr val="000000"/>
                          </a:solidFill>
                          <a:effectLst/>
                          <a:latin typeface="Calibri" panose="020F0502020204030204" pitchFamily="34" charset="0"/>
                        </a:rPr>
                        <a:t>DYMCS04-09</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19/06/2025</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Sunny</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09:57</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18</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Low tide</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Yes</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9061783</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300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28</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Yes</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8515119"/>
                  </a:ext>
                </a:extLst>
              </a:tr>
              <a:tr h="167164">
                <a:tc>
                  <a:txBody>
                    <a:bodyPr/>
                    <a:lstStyle/>
                    <a:p>
                      <a:pPr algn="ctr" fontAlgn="b"/>
                      <a:r>
                        <a:rPr lang="en-GB" sz="800" b="0" i="0" u="none" strike="noStrike">
                          <a:solidFill>
                            <a:srgbClr val="000000"/>
                          </a:solidFill>
                          <a:effectLst/>
                          <a:latin typeface="Calibri" panose="020F0502020204030204" pitchFamily="34" charset="0"/>
                        </a:rPr>
                        <a:t>DYMCS04-10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20/06/2025</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Sunny</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12:43</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19</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Low tide</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Yes</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9030391</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200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200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Yes</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66451932"/>
                  </a:ext>
                </a:extLst>
              </a:tr>
              <a:tr h="167164">
                <a:tc>
                  <a:txBody>
                    <a:bodyPr/>
                    <a:lstStyle/>
                    <a:p>
                      <a:pPr algn="ctr" fontAlgn="b"/>
                      <a:r>
                        <a:rPr lang="en-GB" sz="800" b="0" i="0" u="none" strike="noStrike">
                          <a:solidFill>
                            <a:srgbClr val="000000"/>
                          </a:solidFill>
                          <a:effectLst/>
                          <a:latin typeface="Calibri" panose="020F0502020204030204" pitchFamily="34" charset="0"/>
                        </a:rPr>
                        <a:t>DYMCS04-11</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15/07/2025</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Sunny</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10:02</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16</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Low tide</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Yes</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9114702</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700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350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Yes</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7132586"/>
                  </a:ext>
                </a:extLst>
              </a:tr>
              <a:tr h="167164">
                <a:tc>
                  <a:txBody>
                    <a:bodyPr/>
                    <a:lstStyle/>
                    <a:p>
                      <a:pPr algn="ctr" fontAlgn="b"/>
                      <a:r>
                        <a:rPr lang="en-GB" sz="800" b="0" i="0" u="none" strike="noStrike">
                          <a:solidFill>
                            <a:srgbClr val="000000"/>
                          </a:solidFill>
                          <a:effectLst/>
                          <a:latin typeface="Calibri" panose="020F0502020204030204" pitchFamily="34" charset="0"/>
                        </a:rPr>
                        <a:t>DYMCS04-O-02</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06/02/2025</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Light rain</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12:31</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5</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Mid low tide</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Yes</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8810088</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430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530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Yes</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41648746"/>
                  </a:ext>
                </a:extLst>
              </a:tr>
              <a:tr h="167164">
                <a:tc>
                  <a:txBody>
                    <a:bodyPr/>
                    <a:lstStyle/>
                    <a:p>
                      <a:pPr algn="ctr" fontAlgn="b"/>
                      <a:r>
                        <a:rPr lang="en-GB" sz="800" b="0" i="0" u="none" strike="noStrike">
                          <a:solidFill>
                            <a:srgbClr val="000000"/>
                          </a:solidFill>
                          <a:effectLst/>
                          <a:latin typeface="Calibri" panose="020F0502020204030204" pitchFamily="34" charset="0"/>
                        </a:rPr>
                        <a:t>DYMCS04-O-09</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19/06/2025</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Sunny</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10:10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18</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Low tide</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Yes</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9061782</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2000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440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Yes</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0287108"/>
                  </a:ext>
                </a:extLst>
              </a:tr>
              <a:tr h="167164">
                <a:tc>
                  <a:txBody>
                    <a:bodyPr/>
                    <a:lstStyle/>
                    <a:p>
                      <a:pPr algn="ctr" fontAlgn="b"/>
                      <a:r>
                        <a:rPr lang="en-GB" sz="800" b="0" i="0" u="none" strike="noStrike">
                          <a:solidFill>
                            <a:srgbClr val="000000"/>
                          </a:solidFill>
                          <a:effectLst/>
                          <a:latin typeface="Calibri" panose="020F0502020204030204" pitchFamily="34" charset="0"/>
                        </a:rPr>
                        <a:t>DYMCS04-O-10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20/06/2025</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Sunny</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12:55</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19</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Low tide</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Yes</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9030390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1300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780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Yes</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3781095"/>
                  </a:ext>
                </a:extLst>
              </a:tr>
              <a:tr h="167164">
                <a:tc>
                  <a:txBody>
                    <a:bodyPr/>
                    <a:lstStyle/>
                    <a:p>
                      <a:pPr algn="ctr" fontAlgn="b"/>
                      <a:r>
                        <a:rPr lang="en-GB" sz="800" b="0" i="0" u="none" strike="noStrike">
                          <a:solidFill>
                            <a:srgbClr val="000000"/>
                          </a:solidFill>
                          <a:effectLst/>
                          <a:latin typeface="Calibri" panose="020F0502020204030204" pitchFamily="34" charset="0"/>
                        </a:rPr>
                        <a:t>DYMCS04-O-11</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15/07/2025</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Sunny</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10:08</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16</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Low tide</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Yes</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9114703</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4600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1400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Yes</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9077581"/>
                  </a:ext>
                </a:extLst>
              </a:tr>
            </a:tbl>
          </a:graphicData>
        </a:graphic>
      </p:graphicFrame>
    </p:spTree>
    <p:extLst>
      <p:ext uri="{BB962C8B-B14F-4D97-AF65-F5344CB8AC3E}">
        <p14:creationId xmlns:p14="http://schemas.microsoft.com/office/powerpoint/2010/main" val="2466749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0F8CA-1790-9788-2235-FF8D85B45937}"/>
              </a:ext>
            </a:extLst>
          </p:cNvPr>
          <p:cNvSpPr>
            <a:spLocks noGrp="1"/>
          </p:cNvSpPr>
          <p:nvPr>
            <p:ph type="title"/>
          </p:nvPr>
        </p:nvSpPr>
        <p:spPr>
          <a:xfrm>
            <a:off x="132241" y="-65457"/>
            <a:ext cx="8208456" cy="720000"/>
          </a:xfrm>
        </p:spPr>
        <p:txBody>
          <a:bodyPr/>
          <a:lstStyle/>
          <a:p>
            <a:r>
              <a:rPr lang="en-GB"/>
              <a:t>Littlestone Investigative EA Sample Data</a:t>
            </a:r>
          </a:p>
        </p:txBody>
      </p:sp>
      <p:sp>
        <p:nvSpPr>
          <p:cNvPr id="3" name="Slide Number Placeholder 2">
            <a:extLst>
              <a:ext uri="{FF2B5EF4-FFF2-40B4-BE49-F238E27FC236}">
                <a16:creationId xmlns:a16="http://schemas.microsoft.com/office/drawing/2014/main" id="{77792F4C-8B16-75CD-ABF4-E2A1E8827FDC}"/>
              </a:ext>
            </a:extLst>
          </p:cNvPr>
          <p:cNvSpPr>
            <a:spLocks noGrp="1"/>
          </p:cNvSpPr>
          <p:nvPr>
            <p:ph type="sldNum" sz="quarter" idx="11"/>
          </p:nvPr>
        </p:nvSpPr>
        <p:spPr/>
        <p:txBody>
          <a:bodyPr/>
          <a:lstStyle/>
          <a:p>
            <a:fld id="{E68B66A6-FD11-43D4-B666-F3E94C391CA6}" type="slidenum">
              <a:rPr lang="en-GB" smtClean="0"/>
              <a:pPr/>
              <a:t>11</a:t>
            </a:fld>
            <a:endParaRPr lang="en-GB"/>
          </a:p>
        </p:txBody>
      </p:sp>
      <p:sp>
        <p:nvSpPr>
          <p:cNvPr id="4" name="Content Placeholder 3">
            <a:extLst>
              <a:ext uri="{FF2B5EF4-FFF2-40B4-BE49-F238E27FC236}">
                <a16:creationId xmlns:a16="http://schemas.microsoft.com/office/drawing/2014/main" id="{0F156015-7155-ACB6-08CB-EAB05B5CBA6C}"/>
              </a:ext>
            </a:extLst>
          </p:cNvPr>
          <p:cNvSpPr>
            <a:spLocks noGrp="1"/>
          </p:cNvSpPr>
          <p:nvPr>
            <p:ph idx="1"/>
          </p:nvPr>
        </p:nvSpPr>
        <p:spPr>
          <a:xfrm>
            <a:off x="207217" y="208881"/>
            <a:ext cx="8460644" cy="2967966"/>
          </a:xfrm>
        </p:spPr>
        <p:txBody>
          <a:bodyPr vert="horz" lIns="91440" tIns="45720" rIns="91440" bIns="45720" rtlCol="0" anchor="t">
            <a:noAutofit/>
          </a:bodyPr>
          <a:lstStyle/>
          <a:p>
            <a:pPr marL="0" indent="0">
              <a:buNone/>
            </a:pPr>
            <a:endParaRPr lang="en-GB" sz="1200">
              <a:cs typeface="Arial"/>
            </a:endParaRPr>
          </a:p>
          <a:p>
            <a:endParaRPr lang="en-GB" sz="1200"/>
          </a:p>
          <a:p>
            <a:pPr marL="0" indent="0">
              <a:buNone/>
            </a:pPr>
            <a:endParaRPr lang="en-GB"/>
          </a:p>
        </p:txBody>
      </p:sp>
      <p:pic>
        <p:nvPicPr>
          <p:cNvPr id="10" name="Picture 9">
            <a:extLst>
              <a:ext uri="{FF2B5EF4-FFF2-40B4-BE49-F238E27FC236}">
                <a16:creationId xmlns:a16="http://schemas.microsoft.com/office/drawing/2014/main" id="{014A2159-ACFE-2DDD-E796-B361A444BE25}"/>
              </a:ext>
            </a:extLst>
          </p:cNvPr>
          <p:cNvPicPr>
            <a:picLocks noChangeAspect="1"/>
          </p:cNvPicPr>
          <p:nvPr/>
        </p:nvPicPr>
        <p:blipFill>
          <a:blip r:embed="rId2"/>
          <a:stretch>
            <a:fillRect/>
          </a:stretch>
        </p:blipFill>
        <p:spPr>
          <a:xfrm>
            <a:off x="6014075" y="95449"/>
            <a:ext cx="3059271" cy="2533514"/>
          </a:xfrm>
          <a:prstGeom prst="rect">
            <a:avLst/>
          </a:prstGeom>
        </p:spPr>
      </p:pic>
      <p:sp>
        <p:nvSpPr>
          <p:cNvPr id="5" name="TextBox 4">
            <a:extLst>
              <a:ext uri="{FF2B5EF4-FFF2-40B4-BE49-F238E27FC236}">
                <a16:creationId xmlns:a16="http://schemas.microsoft.com/office/drawing/2014/main" id="{147453D0-08F3-A891-9639-DA95326278BD}"/>
              </a:ext>
            </a:extLst>
          </p:cNvPr>
          <p:cNvSpPr txBox="1"/>
          <p:nvPr/>
        </p:nvSpPr>
        <p:spPr>
          <a:xfrm>
            <a:off x="503548" y="3371441"/>
            <a:ext cx="3388919"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cs typeface="Arial"/>
              </a:rPr>
              <a:t>Contaminant sources at Littlestone Sewer at Culvert and </a:t>
            </a:r>
            <a:r>
              <a:rPr lang="en-US" sz="1000" err="1">
                <a:cs typeface="Arial"/>
              </a:rPr>
              <a:t>Greatstone</a:t>
            </a:r>
            <a:r>
              <a:rPr lang="en-US" sz="1000">
                <a:cs typeface="Arial"/>
              </a:rPr>
              <a:t> Pumping Station could be from several unlined cesspits in the area,</a:t>
            </a:r>
          </a:p>
          <a:p>
            <a:endParaRPr lang="en-US" sz="1000">
              <a:cs typeface="Arial"/>
            </a:endParaRPr>
          </a:p>
          <a:p>
            <a:r>
              <a:rPr lang="en-US" sz="1000">
                <a:cs typeface="Arial"/>
              </a:rPr>
              <a:t>The elevated concentration at Greatstone Pumping Station (3</a:t>
            </a:r>
            <a:r>
              <a:rPr lang="en-US" sz="1000" baseline="30000">
                <a:cs typeface="Arial"/>
              </a:rPr>
              <a:t>rd</a:t>
            </a:r>
            <a:r>
              <a:rPr lang="en-US" sz="1000">
                <a:cs typeface="Arial"/>
              </a:rPr>
              <a:t> July) does not appear to be linked to rainfall</a:t>
            </a:r>
          </a:p>
          <a:p>
            <a:endParaRPr lang="en-US" sz="1000">
              <a:cs typeface="Arial"/>
            </a:endParaRPr>
          </a:p>
        </p:txBody>
      </p:sp>
      <p:pic>
        <p:nvPicPr>
          <p:cNvPr id="14" name="Picture 13">
            <a:extLst>
              <a:ext uri="{FF2B5EF4-FFF2-40B4-BE49-F238E27FC236}">
                <a16:creationId xmlns:a16="http://schemas.microsoft.com/office/drawing/2014/main" id="{10BD12E0-EF70-8189-1A85-A920F362B56C}"/>
              </a:ext>
            </a:extLst>
          </p:cNvPr>
          <p:cNvPicPr>
            <a:picLocks noChangeAspect="1"/>
          </p:cNvPicPr>
          <p:nvPr/>
        </p:nvPicPr>
        <p:blipFill>
          <a:blip r:embed="rId3"/>
          <a:stretch>
            <a:fillRect/>
          </a:stretch>
        </p:blipFill>
        <p:spPr>
          <a:xfrm>
            <a:off x="50428" y="400992"/>
            <a:ext cx="5880117" cy="2597921"/>
          </a:xfrm>
          <a:prstGeom prst="rect">
            <a:avLst/>
          </a:prstGeom>
        </p:spPr>
      </p:pic>
      <p:pic>
        <p:nvPicPr>
          <p:cNvPr id="16" name="Picture 15">
            <a:extLst>
              <a:ext uri="{FF2B5EF4-FFF2-40B4-BE49-F238E27FC236}">
                <a16:creationId xmlns:a16="http://schemas.microsoft.com/office/drawing/2014/main" id="{ED8D9746-53BD-4C84-6A15-A085865FDC0D}"/>
              </a:ext>
            </a:extLst>
          </p:cNvPr>
          <p:cNvPicPr>
            <a:picLocks noChangeAspect="1"/>
          </p:cNvPicPr>
          <p:nvPr/>
        </p:nvPicPr>
        <p:blipFill>
          <a:blip r:embed="rId4"/>
          <a:stretch>
            <a:fillRect/>
          </a:stretch>
        </p:blipFill>
        <p:spPr>
          <a:xfrm>
            <a:off x="4509570" y="3125930"/>
            <a:ext cx="4563776" cy="2004250"/>
          </a:xfrm>
          <a:prstGeom prst="rect">
            <a:avLst/>
          </a:prstGeom>
        </p:spPr>
      </p:pic>
    </p:spTree>
    <p:extLst>
      <p:ext uri="{BB962C8B-B14F-4D97-AF65-F5344CB8AC3E}">
        <p14:creationId xmlns:p14="http://schemas.microsoft.com/office/powerpoint/2010/main" val="3659189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DF125-9B62-2026-79E3-3183511B2D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6BC063-B7C3-CFCC-D194-32035636697F}"/>
              </a:ext>
            </a:extLst>
          </p:cNvPr>
          <p:cNvSpPr>
            <a:spLocks noGrp="1"/>
          </p:cNvSpPr>
          <p:nvPr>
            <p:ph type="title"/>
          </p:nvPr>
        </p:nvSpPr>
        <p:spPr>
          <a:xfrm>
            <a:off x="100079" y="271521"/>
            <a:ext cx="8208456" cy="720000"/>
          </a:xfrm>
        </p:spPr>
        <p:txBody>
          <a:bodyPr/>
          <a:lstStyle/>
          <a:p>
            <a:r>
              <a:rPr lang="en-GB"/>
              <a:t>Littlestone Investigative EA sample Data 2</a:t>
            </a:r>
            <a:endParaRPr lang="en-GB">
              <a:cs typeface="Arial"/>
            </a:endParaRPr>
          </a:p>
        </p:txBody>
      </p:sp>
      <p:sp>
        <p:nvSpPr>
          <p:cNvPr id="3" name="Slide Number Placeholder 2">
            <a:extLst>
              <a:ext uri="{FF2B5EF4-FFF2-40B4-BE49-F238E27FC236}">
                <a16:creationId xmlns:a16="http://schemas.microsoft.com/office/drawing/2014/main" id="{9F07595B-C015-2131-DC8B-3D852A390D7F}"/>
              </a:ext>
            </a:extLst>
          </p:cNvPr>
          <p:cNvSpPr>
            <a:spLocks noGrp="1"/>
          </p:cNvSpPr>
          <p:nvPr>
            <p:ph type="sldNum" sz="quarter" idx="11"/>
          </p:nvPr>
        </p:nvSpPr>
        <p:spPr/>
        <p:txBody>
          <a:bodyPr/>
          <a:lstStyle/>
          <a:p>
            <a:fld id="{E68B66A6-FD11-43D4-B666-F3E94C391CA6}" type="slidenum">
              <a:rPr lang="en-GB" smtClean="0"/>
              <a:pPr/>
              <a:t>12</a:t>
            </a:fld>
            <a:endParaRPr lang="en-GB"/>
          </a:p>
        </p:txBody>
      </p:sp>
      <p:sp>
        <p:nvSpPr>
          <p:cNvPr id="4" name="Content Placeholder 3">
            <a:extLst>
              <a:ext uri="{FF2B5EF4-FFF2-40B4-BE49-F238E27FC236}">
                <a16:creationId xmlns:a16="http://schemas.microsoft.com/office/drawing/2014/main" id="{434A8B95-3837-82D6-00F4-CD2B7C5B02EC}"/>
              </a:ext>
            </a:extLst>
          </p:cNvPr>
          <p:cNvSpPr>
            <a:spLocks noGrp="1"/>
          </p:cNvSpPr>
          <p:nvPr>
            <p:ph idx="1"/>
          </p:nvPr>
        </p:nvSpPr>
        <p:spPr>
          <a:xfrm>
            <a:off x="207217" y="208881"/>
            <a:ext cx="8460644" cy="2967966"/>
          </a:xfrm>
        </p:spPr>
        <p:txBody>
          <a:bodyPr vert="horz" lIns="91440" tIns="45720" rIns="91440" bIns="45720" rtlCol="0" anchor="t">
            <a:noAutofit/>
          </a:bodyPr>
          <a:lstStyle/>
          <a:p>
            <a:pPr marL="0" indent="0">
              <a:buNone/>
            </a:pPr>
            <a:endParaRPr lang="en-GB" sz="1200">
              <a:cs typeface="Arial"/>
            </a:endParaRPr>
          </a:p>
          <a:p>
            <a:endParaRPr lang="en-GB" sz="1200"/>
          </a:p>
          <a:p>
            <a:pPr marL="0" indent="0">
              <a:buNone/>
            </a:pPr>
            <a:endParaRPr lang="en-GB"/>
          </a:p>
        </p:txBody>
      </p:sp>
      <p:pic>
        <p:nvPicPr>
          <p:cNvPr id="10" name="Picture 9">
            <a:extLst>
              <a:ext uri="{FF2B5EF4-FFF2-40B4-BE49-F238E27FC236}">
                <a16:creationId xmlns:a16="http://schemas.microsoft.com/office/drawing/2014/main" id="{82B1A13E-4369-89A7-91DA-E96E45272D7D}"/>
              </a:ext>
            </a:extLst>
          </p:cNvPr>
          <p:cNvPicPr>
            <a:picLocks noChangeAspect="1"/>
          </p:cNvPicPr>
          <p:nvPr/>
        </p:nvPicPr>
        <p:blipFill>
          <a:blip r:embed="rId2"/>
          <a:stretch>
            <a:fillRect/>
          </a:stretch>
        </p:blipFill>
        <p:spPr>
          <a:xfrm>
            <a:off x="6014075" y="95449"/>
            <a:ext cx="3059271" cy="2533514"/>
          </a:xfrm>
          <a:prstGeom prst="rect">
            <a:avLst/>
          </a:prstGeom>
        </p:spPr>
      </p:pic>
      <p:sp>
        <p:nvSpPr>
          <p:cNvPr id="5" name="TextBox 4">
            <a:extLst>
              <a:ext uri="{FF2B5EF4-FFF2-40B4-BE49-F238E27FC236}">
                <a16:creationId xmlns:a16="http://schemas.microsoft.com/office/drawing/2014/main" id="{AF5919C7-5E15-FD00-940F-F143D1E440A2}"/>
              </a:ext>
            </a:extLst>
          </p:cNvPr>
          <p:cNvSpPr txBox="1"/>
          <p:nvPr/>
        </p:nvSpPr>
        <p:spPr>
          <a:xfrm>
            <a:off x="882609" y="1556283"/>
            <a:ext cx="4354685"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cs typeface="Arial"/>
              </a:rPr>
              <a:t>The elevated results at </a:t>
            </a:r>
            <a:r>
              <a:rPr lang="en-US" sz="1000" err="1">
                <a:cs typeface="Arial"/>
              </a:rPr>
              <a:t>Littlestone</a:t>
            </a:r>
            <a:r>
              <a:rPr lang="en-US" sz="1000">
                <a:cs typeface="Arial"/>
              </a:rPr>
              <a:t> Sewer and Meehan Road Central Arm do not appear to be associated with rain in these instances</a:t>
            </a:r>
            <a:endParaRPr lang="en-US"/>
          </a:p>
          <a:p>
            <a:endParaRPr lang="en-US" sz="1000">
              <a:highlight>
                <a:srgbClr val="FFFF00"/>
              </a:highlight>
              <a:cs typeface="Arial"/>
            </a:endParaRPr>
          </a:p>
          <a:p>
            <a:endParaRPr lang="en-US" sz="1000">
              <a:cs typeface="Arial"/>
            </a:endParaRPr>
          </a:p>
          <a:p>
            <a:endParaRPr lang="en-US" sz="1000">
              <a:cs typeface="Arial"/>
            </a:endParaRPr>
          </a:p>
        </p:txBody>
      </p:sp>
      <p:pic>
        <p:nvPicPr>
          <p:cNvPr id="20" name="Picture 19">
            <a:extLst>
              <a:ext uri="{FF2B5EF4-FFF2-40B4-BE49-F238E27FC236}">
                <a16:creationId xmlns:a16="http://schemas.microsoft.com/office/drawing/2014/main" id="{E13387BC-082E-6D2A-7CA8-DD9C840B3DAC}"/>
              </a:ext>
            </a:extLst>
          </p:cNvPr>
          <p:cNvPicPr>
            <a:picLocks noChangeAspect="1"/>
          </p:cNvPicPr>
          <p:nvPr/>
        </p:nvPicPr>
        <p:blipFill>
          <a:blip r:embed="rId3"/>
          <a:stretch>
            <a:fillRect/>
          </a:stretch>
        </p:blipFill>
        <p:spPr>
          <a:xfrm>
            <a:off x="314355" y="2671363"/>
            <a:ext cx="5617808" cy="2388122"/>
          </a:xfrm>
          <a:prstGeom prst="rect">
            <a:avLst/>
          </a:prstGeom>
        </p:spPr>
      </p:pic>
    </p:spTree>
    <p:extLst>
      <p:ext uri="{BB962C8B-B14F-4D97-AF65-F5344CB8AC3E}">
        <p14:creationId xmlns:p14="http://schemas.microsoft.com/office/powerpoint/2010/main" val="102118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1178E-A090-7310-8054-3DCD65561C1C}"/>
              </a:ext>
            </a:extLst>
          </p:cNvPr>
          <p:cNvSpPr>
            <a:spLocks noGrp="1"/>
          </p:cNvSpPr>
          <p:nvPr>
            <p:ph type="title"/>
          </p:nvPr>
        </p:nvSpPr>
        <p:spPr>
          <a:xfrm>
            <a:off x="683568" y="190117"/>
            <a:ext cx="8208456" cy="720000"/>
          </a:xfrm>
        </p:spPr>
        <p:txBody>
          <a:bodyPr/>
          <a:lstStyle/>
          <a:p>
            <a:r>
              <a:rPr lang="en-GB"/>
              <a:t>Littlestone Shadow Sample Data</a:t>
            </a:r>
          </a:p>
        </p:txBody>
      </p:sp>
      <p:sp>
        <p:nvSpPr>
          <p:cNvPr id="3" name="Slide Number Placeholder 2">
            <a:extLst>
              <a:ext uri="{FF2B5EF4-FFF2-40B4-BE49-F238E27FC236}">
                <a16:creationId xmlns:a16="http://schemas.microsoft.com/office/drawing/2014/main" id="{943755FF-5AB6-1BC0-7AC0-FE820AECF7CA}"/>
              </a:ext>
            </a:extLst>
          </p:cNvPr>
          <p:cNvSpPr>
            <a:spLocks noGrp="1"/>
          </p:cNvSpPr>
          <p:nvPr>
            <p:ph type="sldNum" sz="quarter" idx="11"/>
          </p:nvPr>
        </p:nvSpPr>
        <p:spPr/>
        <p:txBody>
          <a:bodyPr/>
          <a:lstStyle/>
          <a:p>
            <a:fld id="{E68B66A6-FD11-43D4-B666-F3E94C391CA6}" type="slidenum">
              <a:rPr lang="en-GB" smtClean="0"/>
              <a:pPr/>
              <a:t>13</a:t>
            </a:fld>
            <a:endParaRPr lang="en-GB"/>
          </a:p>
        </p:txBody>
      </p:sp>
      <p:sp>
        <p:nvSpPr>
          <p:cNvPr id="4" name="Content Placeholder 3">
            <a:extLst>
              <a:ext uri="{FF2B5EF4-FFF2-40B4-BE49-F238E27FC236}">
                <a16:creationId xmlns:a16="http://schemas.microsoft.com/office/drawing/2014/main" id="{ED126462-25F1-6108-3E57-B6902453A944}"/>
              </a:ext>
            </a:extLst>
          </p:cNvPr>
          <p:cNvSpPr>
            <a:spLocks noGrp="1"/>
          </p:cNvSpPr>
          <p:nvPr>
            <p:ph idx="1"/>
          </p:nvPr>
        </p:nvSpPr>
        <p:spPr>
          <a:xfrm>
            <a:off x="526088" y="648828"/>
            <a:ext cx="8208912" cy="4032448"/>
          </a:xfrm>
        </p:spPr>
        <p:txBody>
          <a:bodyPr/>
          <a:lstStyle/>
          <a:p>
            <a:pPr marL="0" indent="0" fontAlgn="base">
              <a:buNone/>
            </a:pPr>
            <a:endParaRPr lang="en-GB" sz="1200">
              <a:solidFill>
                <a:srgbClr val="53565A"/>
              </a:solidFill>
              <a:latin typeface="Arial" panose="020B0604020202020204" pitchFamily="34" charset="0"/>
            </a:endParaRPr>
          </a:p>
          <a:p>
            <a:pPr marL="0" indent="0" fontAlgn="base">
              <a:buNone/>
            </a:pPr>
            <a:r>
              <a:rPr lang="en-GB" sz="1200" u="sng">
                <a:solidFill>
                  <a:srgbClr val="53565A"/>
                </a:solidFill>
                <a:latin typeface="Arial" panose="020B0604020202020204" pitchFamily="34" charset="0"/>
              </a:rPr>
              <a:t>2025 Sampling Summary</a:t>
            </a:r>
            <a:r>
              <a:rPr lang="en-US" sz="1200">
                <a:solidFill>
                  <a:srgbClr val="53565A"/>
                </a:solidFill>
                <a:latin typeface="Arial" panose="020B0604020202020204" pitchFamily="34" charset="0"/>
              </a:rPr>
              <a:t>​</a:t>
            </a:r>
            <a:endParaRPr lang="en-US" sz="1200">
              <a:solidFill>
                <a:srgbClr val="53565A"/>
              </a:solidFill>
              <a:latin typeface="Segoe UI" panose="020B0502040204020203" pitchFamily="34" charset="0"/>
            </a:endParaRPr>
          </a:p>
          <a:p>
            <a:pPr marL="285743" indent="-285743">
              <a:buClr>
                <a:srgbClr val="429CDC"/>
              </a:buClr>
            </a:pPr>
            <a:r>
              <a:rPr lang="en-GB" sz="1200"/>
              <a:t>50 samples collected. </a:t>
            </a:r>
          </a:p>
          <a:p>
            <a:pPr marL="285743" indent="-285743">
              <a:buClr>
                <a:srgbClr val="429CDC"/>
              </a:buClr>
            </a:pPr>
            <a:r>
              <a:rPr lang="en-GB" sz="1200"/>
              <a:t>7 coastal samples above ‘Excellent’ threshold</a:t>
            </a:r>
          </a:p>
          <a:p>
            <a:pPr marL="285743" indent="-285743">
              <a:buClr>
                <a:srgbClr val="429CDC"/>
              </a:buClr>
            </a:pPr>
            <a:r>
              <a:rPr lang="en-GB" sz="1200"/>
              <a:t>Sampling will continue throughout 2025</a:t>
            </a:r>
          </a:p>
          <a:p>
            <a:pPr marL="285743" indent="-285743">
              <a:buClr>
                <a:srgbClr val="429CDC"/>
              </a:buClr>
            </a:pPr>
            <a:endParaRPr lang="en-GB" sz="1200"/>
          </a:p>
          <a:p>
            <a:endParaRPr lang="en-GB" sz="1200"/>
          </a:p>
        </p:txBody>
      </p:sp>
      <p:pic>
        <p:nvPicPr>
          <p:cNvPr id="3074" name="Picture 2">
            <a:extLst>
              <a:ext uri="{FF2B5EF4-FFF2-40B4-BE49-F238E27FC236}">
                <a16:creationId xmlns:a16="http://schemas.microsoft.com/office/drawing/2014/main" id="{29A4A7AA-FBE8-4134-A3BF-05972C781F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7773" y="217416"/>
            <a:ext cx="3509787" cy="244763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00191DE1-0868-CD19-3DA8-FCFE542DF8D4}"/>
              </a:ext>
            </a:extLst>
          </p:cNvPr>
          <p:cNvGraphicFramePr>
            <a:graphicFrameLocks noGrp="1"/>
          </p:cNvGraphicFramePr>
          <p:nvPr/>
        </p:nvGraphicFramePr>
        <p:xfrm>
          <a:off x="1185863" y="2905903"/>
          <a:ext cx="6772276" cy="1588772"/>
        </p:xfrm>
        <a:graphic>
          <a:graphicData uri="http://schemas.openxmlformats.org/drawingml/2006/table">
            <a:tbl>
              <a:tblPr/>
              <a:tblGrid>
                <a:gridCol w="957983">
                  <a:extLst>
                    <a:ext uri="{9D8B030D-6E8A-4147-A177-3AD203B41FA5}">
                      <a16:colId xmlns:a16="http://schemas.microsoft.com/office/drawing/2014/main" val="1155963463"/>
                    </a:ext>
                  </a:extLst>
                </a:gridCol>
                <a:gridCol w="559614">
                  <a:extLst>
                    <a:ext uri="{9D8B030D-6E8A-4147-A177-3AD203B41FA5}">
                      <a16:colId xmlns:a16="http://schemas.microsoft.com/office/drawing/2014/main" val="1168735403"/>
                    </a:ext>
                  </a:extLst>
                </a:gridCol>
                <a:gridCol w="521674">
                  <a:extLst>
                    <a:ext uri="{9D8B030D-6E8A-4147-A177-3AD203B41FA5}">
                      <a16:colId xmlns:a16="http://schemas.microsoft.com/office/drawing/2014/main" val="738736779"/>
                    </a:ext>
                  </a:extLst>
                </a:gridCol>
                <a:gridCol w="521674">
                  <a:extLst>
                    <a:ext uri="{9D8B030D-6E8A-4147-A177-3AD203B41FA5}">
                      <a16:colId xmlns:a16="http://schemas.microsoft.com/office/drawing/2014/main" val="1479082770"/>
                    </a:ext>
                  </a:extLst>
                </a:gridCol>
                <a:gridCol w="521674">
                  <a:extLst>
                    <a:ext uri="{9D8B030D-6E8A-4147-A177-3AD203B41FA5}">
                      <a16:colId xmlns:a16="http://schemas.microsoft.com/office/drawing/2014/main" val="2974613335"/>
                    </a:ext>
                  </a:extLst>
                </a:gridCol>
                <a:gridCol w="730343">
                  <a:extLst>
                    <a:ext uri="{9D8B030D-6E8A-4147-A177-3AD203B41FA5}">
                      <a16:colId xmlns:a16="http://schemas.microsoft.com/office/drawing/2014/main" val="7224803"/>
                    </a:ext>
                  </a:extLst>
                </a:gridCol>
                <a:gridCol w="521674">
                  <a:extLst>
                    <a:ext uri="{9D8B030D-6E8A-4147-A177-3AD203B41FA5}">
                      <a16:colId xmlns:a16="http://schemas.microsoft.com/office/drawing/2014/main" val="1277807385"/>
                    </a:ext>
                  </a:extLst>
                </a:gridCol>
                <a:gridCol w="521674">
                  <a:extLst>
                    <a:ext uri="{9D8B030D-6E8A-4147-A177-3AD203B41FA5}">
                      <a16:colId xmlns:a16="http://schemas.microsoft.com/office/drawing/2014/main" val="170204028"/>
                    </a:ext>
                  </a:extLst>
                </a:gridCol>
                <a:gridCol w="569099">
                  <a:extLst>
                    <a:ext uri="{9D8B030D-6E8A-4147-A177-3AD203B41FA5}">
                      <a16:colId xmlns:a16="http://schemas.microsoft.com/office/drawing/2014/main" val="1536043041"/>
                    </a:ext>
                  </a:extLst>
                </a:gridCol>
                <a:gridCol w="569099">
                  <a:extLst>
                    <a:ext uri="{9D8B030D-6E8A-4147-A177-3AD203B41FA5}">
                      <a16:colId xmlns:a16="http://schemas.microsoft.com/office/drawing/2014/main" val="220011561"/>
                    </a:ext>
                  </a:extLst>
                </a:gridCol>
                <a:gridCol w="777768">
                  <a:extLst>
                    <a:ext uri="{9D8B030D-6E8A-4147-A177-3AD203B41FA5}">
                      <a16:colId xmlns:a16="http://schemas.microsoft.com/office/drawing/2014/main" val="1319702251"/>
                    </a:ext>
                  </a:extLst>
                </a:gridCol>
              </a:tblGrid>
              <a:tr h="292894">
                <a:tc>
                  <a:txBody>
                    <a:bodyPr/>
                    <a:lstStyle/>
                    <a:p>
                      <a:pPr algn="ctr" fontAlgn="b"/>
                      <a:r>
                        <a:rPr lang="en-GB" sz="800" b="0" i="0" u="none" strike="noStrike">
                          <a:solidFill>
                            <a:srgbClr val="000000"/>
                          </a:solidFill>
                          <a:effectLst/>
                          <a:latin typeface="Calibri" panose="020F0502020204030204" pitchFamily="34" charset="0"/>
                        </a:rPr>
                        <a:t>Sample number </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Date </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Weather</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Time collected</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Water Temp</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Tide</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Flow in outfall</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Bottled sample ref</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Ecoli result</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IE results</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Above Excellent?</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09239730"/>
                  </a:ext>
                </a:extLst>
              </a:tr>
              <a:tr h="167164">
                <a:tc>
                  <a:txBody>
                    <a:bodyPr/>
                    <a:lstStyle/>
                    <a:p>
                      <a:pPr algn="ctr" fontAlgn="b"/>
                      <a:r>
                        <a:rPr lang="en-GB" sz="800" b="0" i="0" u="none" strike="noStrike">
                          <a:solidFill>
                            <a:srgbClr val="000000"/>
                          </a:solidFill>
                          <a:effectLst/>
                          <a:latin typeface="Calibri" panose="020F0502020204030204" pitchFamily="34" charset="0"/>
                        </a:rPr>
                        <a:t>LITCS01-01</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13/01/2025</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Sunny</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12:14</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4.5</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High tide</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Yes</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8761848</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290</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280</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Yes</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71502584"/>
                  </a:ext>
                </a:extLst>
              </a:tr>
              <a:tr h="167164">
                <a:tc>
                  <a:txBody>
                    <a:bodyPr/>
                    <a:lstStyle/>
                    <a:p>
                      <a:pPr algn="ctr" fontAlgn="b"/>
                      <a:r>
                        <a:rPr lang="en-GB" sz="800" b="0" i="0" u="none" strike="noStrike">
                          <a:solidFill>
                            <a:srgbClr val="000000"/>
                          </a:solidFill>
                          <a:effectLst/>
                          <a:latin typeface="Calibri" panose="020F0502020204030204" pitchFamily="34" charset="0"/>
                        </a:rPr>
                        <a:t>LITCS01-02</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31/01/2025</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Light rain</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12:03</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6</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High tide</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Yes</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8796773</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70</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180</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Yes</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7688635"/>
                  </a:ext>
                </a:extLst>
              </a:tr>
              <a:tr h="167164">
                <a:tc>
                  <a:txBody>
                    <a:bodyPr/>
                    <a:lstStyle/>
                    <a:p>
                      <a:pPr algn="ctr" fontAlgn="b"/>
                      <a:r>
                        <a:rPr lang="en-GB" sz="800" b="0" i="0" u="none" strike="noStrike">
                          <a:solidFill>
                            <a:srgbClr val="000000"/>
                          </a:solidFill>
                          <a:effectLst/>
                          <a:latin typeface="Calibri" panose="020F0502020204030204" pitchFamily="34" charset="0"/>
                        </a:rPr>
                        <a:t>LITCS02-02</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31/01/2025</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Light rain</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11:33</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6</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High tide</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Yes</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8796774</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300</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290</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Yes</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30310456"/>
                  </a:ext>
                </a:extLst>
              </a:tr>
              <a:tr h="167164">
                <a:tc>
                  <a:txBody>
                    <a:bodyPr/>
                    <a:lstStyle/>
                    <a:p>
                      <a:pPr algn="ctr" fontAlgn="b"/>
                      <a:r>
                        <a:rPr lang="en-GB" sz="800" b="0" i="0" u="none" strike="noStrike">
                          <a:solidFill>
                            <a:srgbClr val="000000"/>
                          </a:solidFill>
                          <a:effectLst/>
                          <a:latin typeface="Calibri" panose="020F0502020204030204" pitchFamily="34" charset="0"/>
                        </a:rPr>
                        <a:t>LITCS02-06</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14/03/2025</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Sunny</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09:42</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11</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High tide</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No</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8879350</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170</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48</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Yes</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25855570"/>
                  </a:ext>
                </a:extLst>
              </a:tr>
              <a:tr h="167164">
                <a:tc>
                  <a:txBody>
                    <a:bodyPr/>
                    <a:lstStyle/>
                    <a:p>
                      <a:pPr algn="ctr" fontAlgn="b"/>
                      <a:r>
                        <a:rPr lang="en-GB" sz="800" b="0" i="0" u="none" strike="noStrike">
                          <a:solidFill>
                            <a:srgbClr val="000000"/>
                          </a:solidFill>
                          <a:effectLst/>
                          <a:latin typeface="Calibri" panose="020F0502020204030204" pitchFamily="34" charset="0"/>
                        </a:rPr>
                        <a:t>LITCS03-01</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13/01/2025</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Sunny</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11:16</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4.5</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High tide</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Yes</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8761850</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1100</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130</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Yes</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61867208"/>
                  </a:ext>
                </a:extLst>
              </a:tr>
              <a:tr h="292894">
                <a:tc>
                  <a:txBody>
                    <a:bodyPr/>
                    <a:lstStyle/>
                    <a:p>
                      <a:pPr algn="ctr" fontAlgn="ctr"/>
                      <a:r>
                        <a:rPr lang="en-GB" sz="800" b="0" i="0" u="none" strike="noStrike">
                          <a:solidFill>
                            <a:srgbClr val="000000"/>
                          </a:solidFill>
                          <a:effectLst/>
                          <a:latin typeface="Calibri" panose="020F0502020204030204" pitchFamily="34" charset="0"/>
                        </a:rPr>
                        <a:t>LITCS04-07</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09/06/2025</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Dry</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10:39</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10</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Mid high tide</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No</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9042562</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300</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45</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Yes</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96042449"/>
                  </a:ext>
                </a:extLst>
              </a:tr>
              <a:tr h="167164">
                <a:tc>
                  <a:txBody>
                    <a:bodyPr/>
                    <a:lstStyle/>
                    <a:p>
                      <a:pPr algn="ctr" fontAlgn="b"/>
                      <a:r>
                        <a:rPr lang="en-GB" sz="800" b="0" i="0" u="none" strike="noStrike">
                          <a:solidFill>
                            <a:srgbClr val="000000"/>
                          </a:solidFill>
                          <a:effectLst/>
                          <a:latin typeface="Calibri" panose="020F0502020204030204" pitchFamily="34" charset="0"/>
                        </a:rPr>
                        <a:t>LITCS05-02</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31/01/2025</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Light rain</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10:55</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5</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High tide</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Yes</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8796777</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100</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120</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Yes</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53197436"/>
                  </a:ext>
                </a:extLst>
              </a:tr>
            </a:tbl>
          </a:graphicData>
        </a:graphic>
      </p:graphicFrame>
    </p:spTree>
    <p:extLst>
      <p:ext uri="{BB962C8B-B14F-4D97-AF65-F5344CB8AC3E}">
        <p14:creationId xmlns:p14="http://schemas.microsoft.com/office/powerpoint/2010/main" val="1552297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4992B-417C-BC28-E6DB-EE6F507DD849}"/>
              </a:ext>
            </a:extLst>
          </p:cNvPr>
          <p:cNvSpPr>
            <a:spLocks noGrp="1"/>
          </p:cNvSpPr>
          <p:nvPr>
            <p:ph type="title"/>
          </p:nvPr>
        </p:nvSpPr>
        <p:spPr>
          <a:xfrm>
            <a:off x="207318" y="296513"/>
            <a:ext cx="8208456" cy="720000"/>
          </a:xfrm>
        </p:spPr>
        <p:txBody>
          <a:bodyPr/>
          <a:lstStyle/>
          <a:p>
            <a:r>
              <a:rPr lang="en-GB">
                <a:latin typeface="Arial"/>
                <a:ea typeface="Times New Roman" panose="02020603050405020304" pitchFamily="18" charset="0"/>
                <a:cs typeface="Arial"/>
              </a:rPr>
              <a:t>St Mary’s Bay Investigative EA Sample data</a:t>
            </a:r>
            <a:endParaRPr lang="en-GB">
              <a:latin typeface="Arial"/>
              <a:cs typeface="Arial"/>
            </a:endParaRPr>
          </a:p>
        </p:txBody>
      </p:sp>
      <p:sp>
        <p:nvSpPr>
          <p:cNvPr id="3" name="Slide Number Placeholder 2">
            <a:extLst>
              <a:ext uri="{FF2B5EF4-FFF2-40B4-BE49-F238E27FC236}">
                <a16:creationId xmlns:a16="http://schemas.microsoft.com/office/drawing/2014/main" id="{E44276D6-E21D-90BD-07A7-F869ED76FFCA}"/>
              </a:ext>
            </a:extLst>
          </p:cNvPr>
          <p:cNvSpPr>
            <a:spLocks noGrp="1"/>
          </p:cNvSpPr>
          <p:nvPr>
            <p:ph type="sldNum" sz="quarter" idx="11"/>
          </p:nvPr>
        </p:nvSpPr>
        <p:spPr/>
        <p:txBody>
          <a:bodyPr/>
          <a:lstStyle/>
          <a:p>
            <a:fld id="{E68B66A6-FD11-43D4-B666-F3E94C391CA6}" type="slidenum">
              <a:rPr lang="en-GB" smtClean="0"/>
              <a:pPr/>
              <a:t>14</a:t>
            </a:fld>
            <a:endParaRPr lang="en-GB"/>
          </a:p>
        </p:txBody>
      </p:sp>
      <p:pic>
        <p:nvPicPr>
          <p:cNvPr id="9" name="Picture 8">
            <a:extLst>
              <a:ext uri="{FF2B5EF4-FFF2-40B4-BE49-F238E27FC236}">
                <a16:creationId xmlns:a16="http://schemas.microsoft.com/office/drawing/2014/main" id="{143CB925-105A-30C6-4D70-7E5CB2D0B203}"/>
              </a:ext>
            </a:extLst>
          </p:cNvPr>
          <p:cNvPicPr>
            <a:picLocks noChangeAspect="1"/>
          </p:cNvPicPr>
          <p:nvPr/>
        </p:nvPicPr>
        <p:blipFill>
          <a:blip r:embed="rId2"/>
          <a:stretch>
            <a:fillRect/>
          </a:stretch>
        </p:blipFill>
        <p:spPr>
          <a:xfrm>
            <a:off x="5580112" y="0"/>
            <a:ext cx="3563888" cy="2542318"/>
          </a:xfrm>
          <a:prstGeom prst="rect">
            <a:avLst/>
          </a:prstGeom>
        </p:spPr>
      </p:pic>
      <p:sp>
        <p:nvSpPr>
          <p:cNvPr id="4" name="TextBox 3">
            <a:extLst>
              <a:ext uri="{FF2B5EF4-FFF2-40B4-BE49-F238E27FC236}">
                <a16:creationId xmlns:a16="http://schemas.microsoft.com/office/drawing/2014/main" id="{ADD26150-66B9-7874-BF61-FFE906C8CDF2}"/>
              </a:ext>
            </a:extLst>
          </p:cNvPr>
          <p:cNvSpPr txBox="1"/>
          <p:nvPr/>
        </p:nvSpPr>
        <p:spPr>
          <a:xfrm>
            <a:off x="373302" y="3888800"/>
            <a:ext cx="4558510" cy="86177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cs typeface="Arial"/>
              </a:rPr>
              <a:t>The elevated result at Taylors Lane Bridge on 25</a:t>
            </a:r>
            <a:r>
              <a:rPr lang="en-US" sz="1000" baseline="30000">
                <a:cs typeface="Arial"/>
              </a:rPr>
              <a:t>th</a:t>
            </a:r>
            <a:r>
              <a:rPr lang="en-US" sz="1000">
                <a:cs typeface="Arial"/>
              </a:rPr>
              <a:t> July is likely associated with the significant rainfall which occurred  between the 18</a:t>
            </a:r>
            <a:r>
              <a:rPr lang="en-US" sz="1000" baseline="30000">
                <a:cs typeface="Arial"/>
              </a:rPr>
              <a:t>th</a:t>
            </a:r>
            <a:r>
              <a:rPr lang="en-US" sz="1000">
                <a:cs typeface="Arial"/>
              </a:rPr>
              <a:t>  and 22</a:t>
            </a:r>
            <a:r>
              <a:rPr lang="en-US" sz="1000" baseline="30000">
                <a:cs typeface="Arial"/>
              </a:rPr>
              <a:t>nd</a:t>
            </a:r>
            <a:r>
              <a:rPr lang="en-US" sz="1000">
                <a:cs typeface="Arial"/>
              </a:rPr>
              <a:t> July</a:t>
            </a:r>
          </a:p>
          <a:p>
            <a:endParaRPr lang="en-US" sz="1000">
              <a:cs typeface="Arial"/>
            </a:endParaRPr>
          </a:p>
          <a:p>
            <a:r>
              <a:rPr lang="en-US" sz="1000">
                <a:cs typeface="Arial"/>
              </a:rPr>
              <a:t>The elevated result at New Sewer Pumping Station on the 3</a:t>
            </a:r>
            <a:r>
              <a:rPr lang="en-US" sz="1000" baseline="30000">
                <a:cs typeface="Arial"/>
              </a:rPr>
              <a:t>rd</a:t>
            </a:r>
            <a:r>
              <a:rPr lang="en-US" sz="1000">
                <a:cs typeface="Arial"/>
              </a:rPr>
              <a:t> July could be linked to rainfall on 2</a:t>
            </a:r>
            <a:r>
              <a:rPr lang="en-US" sz="1000" baseline="30000">
                <a:cs typeface="Arial"/>
              </a:rPr>
              <a:t>nd</a:t>
            </a:r>
            <a:r>
              <a:rPr lang="en-US" sz="1000">
                <a:cs typeface="Arial"/>
              </a:rPr>
              <a:t> July</a:t>
            </a:r>
          </a:p>
        </p:txBody>
      </p:sp>
      <p:pic>
        <p:nvPicPr>
          <p:cNvPr id="10" name="Picture 9">
            <a:extLst>
              <a:ext uri="{FF2B5EF4-FFF2-40B4-BE49-F238E27FC236}">
                <a16:creationId xmlns:a16="http://schemas.microsoft.com/office/drawing/2014/main" id="{75133F77-B29C-C8B4-E5A6-3E475F72F00F}"/>
              </a:ext>
            </a:extLst>
          </p:cNvPr>
          <p:cNvPicPr>
            <a:picLocks noChangeAspect="1"/>
          </p:cNvPicPr>
          <p:nvPr/>
        </p:nvPicPr>
        <p:blipFill>
          <a:blip r:embed="rId3"/>
          <a:stretch>
            <a:fillRect/>
          </a:stretch>
        </p:blipFill>
        <p:spPr>
          <a:xfrm>
            <a:off x="4986286" y="2675047"/>
            <a:ext cx="4114371" cy="2398554"/>
          </a:xfrm>
          <a:prstGeom prst="rect">
            <a:avLst/>
          </a:prstGeom>
        </p:spPr>
      </p:pic>
      <p:pic>
        <p:nvPicPr>
          <p:cNvPr id="12" name="Picture 11">
            <a:extLst>
              <a:ext uri="{FF2B5EF4-FFF2-40B4-BE49-F238E27FC236}">
                <a16:creationId xmlns:a16="http://schemas.microsoft.com/office/drawing/2014/main" id="{BAB05AFD-2681-FFC2-ACC6-F2FFB264D94C}"/>
              </a:ext>
            </a:extLst>
          </p:cNvPr>
          <p:cNvPicPr>
            <a:picLocks noChangeAspect="1"/>
          </p:cNvPicPr>
          <p:nvPr/>
        </p:nvPicPr>
        <p:blipFill>
          <a:blip r:embed="rId4"/>
          <a:stretch>
            <a:fillRect/>
          </a:stretch>
        </p:blipFill>
        <p:spPr>
          <a:xfrm>
            <a:off x="99552" y="1139567"/>
            <a:ext cx="4832260" cy="2463861"/>
          </a:xfrm>
          <a:prstGeom prst="rect">
            <a:avLst/>
          </a:prstGeom>
        </p:spPr>
      </p:pic>
    </p:spTree>
    <p:extLst>
      <p:ext uri="{BB962C8B-B14F-4D97-AF65-F5344CB8AC3E}">
        <p14:creationId xmlns:p14="http://schemas.microsoft.com/office/powerpoint/2010/main" val="2167509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FCB6B-1BB0-1047-0A5E-73345B8DAD71}"/>
              </a:ext>
            </a:extLst>
          </p:cNvPr>
          <p:cNvSpPr>
            <a:spLocks noGrp="1"/>
          </p:cNvSpPr>
          <p:nvPr>
            <p:ph type="title"/>
          </p:nvPr>
        </p:nvSpPr>
        <p:spPr/>
        <p:txBody>
          <a:bodyPr/>
          <a:lstStyle/>
          <a:p>
            <a:r>
              <a:rPr lang="en-GB">
                <a:latin typeface="Arial"/>
                <a:ea typeface="Times New Roman" panose="02020603050405020304" pitchFamily="18" charset="0"/>
                <a:cs typeface="Arial"/>
              </a:rPr>
              <a:t>St Mary’s Bay Shadow Sample data</a:t>
            </a:r>
            <a:br>
              <a:rPr lang="en-GB">
                <a:latin typeface="Calibri" panose="020F0502020204030204" pitchFamily="34" charset="0"/>
                <a:ea typeface="Times New Roman" panose="02020603050405020304" pitchFamily="18" charset="0"/>
              </a:rPr>
            </a:br>
            <a:br>
              <a:rPr lang="en-GB">
                <a:latin typeface="Calibri" panose="020F0502020204030204" pitchFamily="34" charset="0"/>
                <a:ea typeface="Calibri" panose="020F0502020204030204" pitchFamily="34" charset="0"/>
              </a:rPr>
            </a:br>
            <a:endParaRPr lang="en-GB"/>
          </a:p>
        </p:txBody>
      </p:sp>
      <p:sp>
        <p:nvSpPr>
          <p:cNvPr id="3" name="Slide Number Placeholder 2">
            <a:extLst>
              <a:ext uri="{FF2B5EF4-FFF2-40B4-BE49-F238E27FC236}">
                <a16:creationId xmlns:a16="http://schemas.microsoft.com/office/drawing/2014/main" id="{18803B36-2697-0DA8-6877-CA76329CC8AA}"/>
              </a:ext>
            </a:extLst>
          </p:cNvPr>
          <p:cNvSpPr>
            <a:spLocks noGrp="1"/>
          </p:cNvSpPr>
          <p:nvPr>
            <p:ph type="sldNum" sz="quarter" idx="11"/>
          </p:nvPr>
        </p:nvSpPr>
        <p:spPr/>
        <p:txBody>
          <a:bodyPr/>
          <a:lstStyle/>
          <a:p>
            <a:fld id="{E68B66A6-FD11-43D4-B666-F3E94C391CA6}" type="slidenum">
              <a:rPr lang="en-GB" smtClean="0"/>
              <a:pPr/>
              <a:t>15</a:t>
            </a:fld>
            <a:endParaRPr lang="en-GB"/>
          </a:p>
        </p:txBody>
      </p:sp>
      <p:sp>
        <p:nvSpPr>
          <p:cNvPr id="4" name="Content Placeholder 3">
            <a:extLst>
              <a:ext uri="{FF2B5EF4-FFF2-40B4-BE49-F238E27FC236}">
                <a16:creationId xmlns:a16="http://schemas.microsoft.com/office/drawing/2014/main" id="{48B04CA9-667A-7105-04D0-41F23F67B0E2}"/>
              </a:ext>
            </a:extLst>
          </p:cNvPr>
          <p:cNvSpPr>
            <a:spLocks noGrp="1"/>
          </p:cNvSpPr>
          <p:nvPr>
            <p:ph idx="1"/>
          </p:nvPr>
        </p:nvSpPr>
        <p:spPr>
          <a:xfrm>
            <a:off x="757790" y="1337650"/>
            <a:ext cx="6477631" cy="3411418"/>
          </a:xfrm>
        </p:spPr>
        <p:txBody>
          <a:bodyPr/>
          <a:lstStyle/>
          <a:p>
            <a:pPr marL="0" indent="0" fontAlgn="base">
              <a:buNone/>
            </a:pPr>
            <a:r>
              <a:rPr lang="en-GB" sz="1200" u="sng">
                <a:solidFill>
                  <a:srgbClr val="53565A"/>
                </a:solidFill>
              </a:rPr>
              <a:t>2025 Summary: </a:t>
            </a:r>
          </a:p>
          <a:p>
            <a:pPr>
              <a:lnSpc>
                <a:spcPct val="100000"/>
              </a:lnSpc>
            </a:pPr>
            <a:r>
              <a:rPr lang="en-GB" sz="1200"/>
              <a:t>77 samples collected. </a:t>
            </a:r>
          </a:p>
          <a:p>
            <a:pPr>
              <a:lnSpc>
                <a:spcPct val="100000"/>
              </a:lnSpc>
            </a:pPr>
            <a:r>
              <a:rPr lang="en-GB" sz="1200"/>
              <a:t>9 Coastal sample above the ‘Excellent’ threshold.</a:t>
            </a:r>
          </a:p>
          <a:p>
            <a:pPr>
              <a:lnSpc>
                <a:spcPct val="100000"/>
              </a:lnSpc>
            </a:pPr>
            <a:r>
              <a:rPr lang="en-GB" sz="1200"/>
              <a:t>Sampling will continue throughout 2025</a:t>
            </a:r>
          </a:p>
          <a:p>
            <a:pPr marL="0" indent="0" fontAlgn="base">
              <a:buNone/>
            </a:pPr>
            <a:endParaRPr lang="en-GB" sz="1200" u="sng">
              <a:solidFill>
                <a:srgbClr val="53565A"/>
              </a:solidFill>
            </a:endParaRPr>
          </a:p>
          <a:p>
            <a:endParaRPr lang="en-GB"/>
          </a:p>
        </p:txBody>
      </p:sp>
      <p:pic>
        <p:nvPicPr>
          <p:cNvPr id="1026" name="Picture 2">
            <a:extLst>
              <a:ext uri="{FF2B5EF4-FFF2-40B4-BE49-F238E27FC236}">
                <a16:creationId xmlns:a16="http://schemas.microsoft.com/office/drawing/2014/main" id="{D363D91E-859A-2B2A-071C-761E9EB381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2901" y="245717"/>
            <a:ext cx="2858204" cy="224065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a:extLst>
              <a:ext uri="{FF2B5EF4-FFF2-40B4-BE49-F238E27FC236}">
                <a16:creationId xmlns:a16="http://schemas.microsoft.com/office/drawing/2014/main" id="{29007F18-080E-4F0F-139F-27CB24CBCD30}"/>
              </a:ext>
            </a:extLst>
          </p:cNvPr>
          <p:cNvGraphicFramePr>
            <a:graphicFrameLocks noGrp="1"/>
          </p:cNvGraphicFramePr>
          <p:nvPr/>
        </p:nvGraphicFramePr>
        <p:xfrm>
          <a:off x="1165422" y="2900992"/>
          <a:ext cx="7077078" cy="1789750"/>
        </p:xfrm>
        <a:graphic>
          <a:graphicData uri="http://schemas.openxmlformats.org/drawingml/2006/table">
            <a:tbl>
              <a:tblPr/>
              <a:tblGrid>
                <a:gridCol w="959443">
                  <a:extLst>
                    <a:ext uri="{9D8B030D-6E8A-4147-A177-3AD203B41FA5}">
                      <a16:colId xmlns:a16="http://schemas.microsoft.com/office/drawing/2014/main" val="3480200503"/>
                    </a:ext>
                  </a:extLst>
                </a:gridCol>
                <a:gridCol w="778953">
                  <a:extLst>
                    <a:ext uri="{9D8B030D-6E8A-4147-A177-3AD203B41FA5}">
                      <a16:colId xmlns:a16="http://schemas.microsoft.com/office/drawing/2014/main" val="2416178734"/>
                    </a:ext>
                  </a:extLst>
                </a:gridCol>
                <a:gridCol w="522469">
                  <a:extLst>
                    <a:ext uri="{9D8B030D-6E8A-4147-A177-3AD203B41FA5}">
                      <a16:colId xmlns:a16="http://schemas.microsoft.com/office/drawing/2014/main" val="512903705"/>
                    </a:ext>
                  </a:extLst>
                </a:gridCol>
                <a:gridCol w="522469">
                  <a:extLst>
                    <a:ext uri="{9D8B030D-6E8A-4147-A177-3AD203B41FA5}">
                      <a16:colId xmlns:a16="http://schemas.microsoft.com/office/drawing/2014/main" val="3288600180"/>
                    </a:ext>
                  </a:extLst>
                </a:gridCol>
                <a:gridCol w="522469">
                  <a:extLst>
                    <a:ext uri="{9D8B030D-6E8A-4147-A177-3AD203B41FA5}">
                      <a16:colId xmlns:a16="http://schemas.microsoft.com/office/drawing/2014/main" val="3192228157"/>
                    </a:ext>
                  </a:extLst>
                </a:gridCol>
                <a:gridCol w="702958">
                  <a:extLst>
                    <a:ext uri="{9D8B030D-6E8A-4147-A177-3AD203B41FA5}">
                      <a16:colId xmlns:a16="http://schemas.microsoft.com/office/drawing/2014/main" val="1870959659"/>
                    </a:ext>
                  </a:extLst>
                </a:gridCol>
                <a:gridCol w="522469">
                  <a:extLst>
                    <a:ext uri="{9D8B030D-6E8A-4147-A177-3AD203B41FA5}">
                      <a16:colId xmlns:a16="http://schemas.microsoft.com/office/drawing/2014/main" val="2838043671"/>
                    </a:ext>
                  </a:extLst>
                </a:gridCol>
                <a:gridCol w="626963">
                  <a:extLst>
                    <a:ext uri="{9D8B030D-6E8A-4147-A177-3AD203B41FA5}">
                      <a16:colId xmlns:a16="http://schemas.microsoft.com/office/drawing/2014/main" val="3767472760"/>
                    </a:ext>
                  </a:extLst>
                </a:gridCol>
                <a:gridCol w="569966">
                  <a:extLst>
                    <a:ext uri="{9D8B030D-6E8A-4147-A177-3AD203B41FA5}">
                      <a16:colId xmlns:a16="http://schemas.microsoft.com/office/drawing/2014/main" val="3984270448"/>
                    </a:ext>
                  </a:extLst>
                </a:gridCol>
                <a:gridCol w="569966">
                  <a:extLst>
                    <a:ext uri="{9D8B030D-6E8A-4147-A177-3AD203B41FA5}">
                      <a16:colId xmlns:a16="http://schemas.microsoft.com/office/drawing/2014/main" val="2810057612"/>
                    </a:ext>
                  </a:extLst>
                </a:gridCol>
                <a:gridCol w="778953">
                  <a:extLst>
                    <a:ext uri="{9D8B030D-6E8A-4147-A177-3AD203B41FA5}">
                      <a16:colId xmlns:a16="http://schemas.microsoft.com/office/drawing/2014/main" val="3922078599"/>
                    </a:ext>
                  </a:extLst>
                </a:gridCol>
              </a:tblGrid>
              <a:tr h="270034">
                <a:tc>
                  <a:txBody>
                    <a:bodyPr/>
                    <a:lstStyle/>
                    <a:p>
                      <a:pPr algn="ctr" fontAlgn="b"/>
                      <a:r>
                        <a:rPr lang="en-GB" sz="800" b="0" i="0" u="none" strike="noStrike">
                          <a:solidFill>
                            <a:srgbClr val="000000"/>
                          </a:solidFill>
                          <a:effectLst/>
                          <a:latin typeface="Calibri" panose="020F0502020204030204" pitchFamily="34" charset="0"/>
                        </a:rPr>
                        <a:t>Sample number </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Date </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Weather</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Time collected</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Water Temp</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Tide</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Flow in outfall</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Bottled sample ref</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Ecoli result</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IE results</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800" b="0" i="0" u="none" strike="noStrike">
                          <a:solidFill>
                            <a:srgbClr val="000000"/>
                          </a:solidFill>
                          <a:effectLst/>
                          <a:latin typeface="Calibri" panose="020F0502020204030204" pitchFamily="34" charset="0"/>
                        </a:rPr>
                        <a:t>Above Excellent</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33999"/>
                  </a:ext>
                </a:extLst>
              </a:tr>
              <a:tr h="167164">
                <a:tc>
                  <a:txBody>
                    <a:bodyPr/>
                    <a:lstStyle/>
                    <a:p>
                      <a:pPr algn="ctr" fontAlgn="b"/>
                      <a:r>
                        <a:rPr lang="en-GB" sz="800" b="0" i="0" u="none" strike="noStrike">
                          <a:solidFill>
                            <a:srgbClr val="000000"/>
                          </a:solidFill>
                          <a:effectLst/>
                          <a:latin typeface="Calibri" panose="020F0502020204030204" pitchFamily="34" charset="0"/>
                        </a:rPr>
                        <a:t>STMCS01-04</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800" b="0" i="0" u="none" strike="noStrike">
                          <a:solidFill>
                            <a:srgbClr val="000000"/>
                          </a:solidFill>
                          <a:effectLst/>
                          <a:latin typeface="Calibri" panose="020F0502020204030204" pitchFamily="34" charset="0"/>
                        </a:rPr>
                        <a:t>14/02/2025</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800" b="0" i="0" u="none" strike="noStrike">
                          <a:solidFill>
                            <a:srgbClr val="000000"/>
                          </a:solidFill>
                          <a:effectLst/>
                          <a:latin typeface="Calibri" panose="020F0502020204030204" pitchFamily="34" charset="0"/>
                        </a:rPr>
                        <a:t>Sunny</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800" b="0" i="0" u="none" strike="noStrike">
                          <a:solidFill>
                            <a:srgbClr val="000000"/>
                          </a:solidFill>
                          <a:effectLst/>
                          <a:latin typeface="Calibri" panose="020F0502020204030204" pitchFamily="34" charset="0"/>
                        </a:rPr>
                        <a:t>11:08</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800" b="0" i="0" u="none" strike="noStrike">
                          <a:solidFill>
                            <a:srgbClr val="000000"/>
                          </a:solidFill>
                          <a:effectLst/>
                          <a:latin typeface="Calibri" panose="020F0502020204030204" pitchFamily="34" charset="0"/>
                        </a:rPr>
                        <a:t>4.5</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800" b="0" i="0" u="none" strike="noStrike">
                          <a:solidFill>
                            <a:srgbClr val="000000"/>
                          </a:solidFill>
                          <a:effectLst/>
                          <a:latin typeface="Calibri" panose="020F0502020204030204" pitchFamily="34" charset="0"/>
                        </a:rPr>
                        <a:t>High tide</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800" b="0" i="0" u="none" strike="noStrike">
                          <a:solidFill>
                            <a:srgbClr val="000000"/>
                          </a:solidFill>
                          <a:effectLst/>
                          <a:latin typeface="Calibri" panose="020F0502020204030204" pitchFamily="34" charset="0"/>
                        </a:rPr>
                        <a:t>No</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800" b="0" i="0" u="none" strike="noStrike">
                          <a:solidFill>
                            <a:srgbClr val="000000"/>
                          </a:solidFill>
                          <a:effectLst/>
                          <a:latin typeface="Calibri" panose="020F0502020204030204" pitchFamily="34" charset="0"/>
                        </a:rPr>
                        <a:t>8823954</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40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140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Yes</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7667407"/>
                  </a:ext>
                </a:extLst>
              </a:tr>
              <a:tr h="167164">
                <a:tc>
                  <a:txBody>
                    <a:bodyPr/>
                    <a:lstStyle/>
                    <a:p>
                      <a:pPr algn="ctr" fontAlgn="b"/>
                      <a:r>
                        <a:rPr lang="en-GB" sz="800" b="0" i="0" u="none" strike="noStrike">
                          <a:solidFill>
                            <a:srgbClr val="000000"/>
                          </a:solidFill>
                          <a:effectLst/>
                          <a:latin typeface="Calibri" panose="020F0502020204030204" pitchFamily="34" charset="0"/>
                        </a:rPr>
                        <a:t>STMCS01-06</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800" b="0" i="0" u="none" strike="noStrike">
                          <a:solidFill>
                            <a:srgbClr val="000000"/>
                          </a:solidFill>
                          <a:effectLst/>
                          <a:latin typeface="Calibri" panose="020F0502020204030204" pitchFamily="34" charset="0"/>
                        </a:rPr>
                        <a:t>07/03/2025</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800" b="0" i="0" u="none" strike="noStrike">
                          <a:solidFill>
                            <a:srgbClr val="000000"/>
                          </a:solidFill>
                          <a:effectLst/>
                          <a:latin typeface="Calibri" panose="020F0502020204030204" pitchFamily="34" charset="0"/>
                        </a:rPr>
                        <a:t>Sunny</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800" b="0" i="0" u="none" strike="noStrike">
                          <a:solidFill>
                            <a:srgbClr val="000000"/>
                          </a:solidFill>
                          <a:effectLst/>
                          <a:latin typeface="Calibri" panose="020F0502020204030204" pitchFamily="34" charset="0"/>
                        </a:rPr>
                        <a:t>10:52</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800" b="0" i="0" u="none" strike="noStrike">
                          <a:solidFill>
                            <a:srgbClr val="000000"/>
                          </a:solidFill>
                          <a:effectLst/>
                          <a:latin typeface="Calibri" panose="020F0502020204030204" pitchFamily="34" charset="0"/>
                        </a:rPr>
                        <a:t>9</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800" b="0" i="0" u="none" strike="noStrike">
                          <a:solidFill>
                            <a:srgbClr val="000000"/>
                          </a:solidFill>
                          <a:effectLst/>
                          <a:latin typeface="Calibri" panose="020F0502020204030204" pitchFamily="34" charset="0"/>
                        </a:rPr>
                        <a:t>Low tide</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800" b="0" i="0" u="none" strike="noStrike">
                          <a:solidFill>
                            <a:srgbClr val="000000"/>
                          </a:solidFill>
                          <a:effectLst/>
                          <a:latin typeface="Calibri" panose="020F0502020204030204" pitchFamily="34" charset="0"/>
                        </a:rPr>
                        <a:t>Yes</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800" b="0" i="0" u="none" strike="noStrike">
                          <a:solidFill>
                            <a:srgbClr val="000000"/>
                          </a:solidFill>
                          <a:effectLst/>
                          <a:latin typeface="Calibri" panose="020F0502020204030204" pitchFamily="34" charset="0"/>
                        </a:rPr>
                        <a:t>8863886</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50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130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Yes</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35770887"/>
                  </a:ext>
                </a:extLst>
              </a:tr>
              <a:tr h="167164">
                <a:tc>
                  <a:txBody>
                    <a:bodyPr/>
                    <a:lstStyle/>
                    <a:p>
                      <a:pPr algn="ctr" fontAlgn="b"/>
                      <a:r>
                        <a:rPr lang="en-GB" sz="800" b="0" i="0" u="none" strike="noStrike">
                          <a:solidFill>
                            <a:srgbClr val="000000"/>
                          </a:solidFill>
                          <a:effectLst/>
                          <a:latin typeface="Calibri" panose="020F0502020204030204" pitchFamily="34" charset="0"/>
                        </a:rPr>
                        <a:t>STMCS01-08</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21/03/2025</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Dry</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10:39</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10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Mid low tide</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Yes</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8892579</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200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30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Yes</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1836140"/>
                  </a:ext>
                </a:extLst>
              </a:tr>
              <a:tr h="167164">
                <a:tc>
                  <a:txBody>
                    <a:bodyPr/>
                    <a:lstStyle/>
                    <a:p>
                      <a:pPr algn="ctr" fontAlgn="b"/>
                      <a:r>
                        <a:rPr lang="en-GB" sz="800" b="0" i="0" u="none" strike="noStrike">
                          <a:solidFill>
                            <a:srgbClr val="000000"/>
                          </a:solidFill>
                          <a:effectLst/>
                          <a:latin typeface="Calibri" panose="020F0502020204030204" pitchFamily="34" charset="0"/>
                        </a:rPr>
                        <a:t>STMCS01-10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01/08/2025</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Sunny</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12:45</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16</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Mid low tide</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Yes</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9149826</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410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1000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Yes</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2536012"/>
                  </a:ext>
                </a:extLst>
              </a:tr>
              <a:tr h="167164">
                <a:tc>
                  <a:txBody>
                    <a:bodyPr/>
                    <a:lstStyle/>
                    <a:p>
                      <a:pPr algn="ctr" fontAlgn="b"/>
                      <a:r>
                        <a:rPr lang="en-GB" sz="800" b="0" i="0" u="none" strike="noStrike">
                          <a:solidFill>
                            <a:srgbClr val="000000"/>
                          </a:solidFill>
                          <a:effectLst/>
                          <a:latin typeface="Calibri" panose="020F0502020204030204" pitchFamily="34" charset="0"/>
                        </a:rPr>
                        <a:t>STMCS02-08</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21/03/2025</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Dry</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10:31</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10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Mid low tide</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Yes</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8892580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150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320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Yes</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0865132"/>
                  </a:ext>
                </a:extLst>
              </a:tr>
              <a:tr h="167164">
                <a:tc>
                  <a:txBody>
                    <a:bodyPr/>
                    <a:lstStyle/>
                    <a:p>
                      <a:pPr algn="ctr" fontAlgn="b"/>
                      <a:r>
                        <a:rPr lang="en-GB" sz="800" b="0" i="0" u="none" strike="noStrike">
                          <a:solidFill>
                            <a:srgbClr val="000000"/>
                          </a:solidFill>
                          <a:effectLst/>
                          <a:latin typeface="Calibri" panose="020F0502020204030204" pitchFamily="34" charset="0"/>
                        </a:rPr>
                        <a:t>STMCS02-10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01/08/2025</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Sunny</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12:48</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16</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Mid low tide</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Yes</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9149827</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560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450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Yes</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50150011"/>
                  </a:ext>
                </a:extLst>
              </a:tr>
              <a:tr h="167164">
                <a:tc>
                  <a:txBody>
                    <a:bodyPr/>
                    <a:lstStyle/>
                    <a:p>
                      <a:pPr algn="ctr" fontAlgn="b"/>
                      <a:r>
                        <a:rPr lang="en-GB" sz="800" b="0" i="0" u="none" strike="noStrike">
                          <a:solidFill>
                            <a:srgbClr val="000000"/>
                          </a:solidFill>
                          <a:effectLst/>
                          <a:latin typeface="Calibri" panose="020F0502020204030204" pitchFamily="34" charset="0"/>
                        </a:rPr>
                        <a:t>STMCS03-10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01/08/2025</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Sunny</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12:51</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16</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Mid low tide</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Yes</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9149828</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200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510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Yes</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784963"/>
                  </a:ext>
                </a:extLst>
              </a:tr>
              <a:tr h="167164">
                <a:tc>
                  <a:txBody>
                    <a:bodyPr/>
                    <a:lstStyle/>
                    <a:p>
                      <a:pPr algn="ctr" fontAlgn="b"/>
                      <a:r>
                        <a:rPr lang="en-GB" sz="800" b="0" i="0" u="none" strike="noStrike">
                          <a:solidFill>
                            <a:srgbClr val="000000"/>
                          </a:solidFill>
                          <a:effectLst/>
                          <a:latin typeface="Calibri" panose="020F0502020204030204" pitchFamily="34" charset="0"/>
                        </a:rPr>
                        <a:t>STMCS04-04</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800" b="0" i="0" u="none" strike="noStrike">
                          <a:solidFill>
                            <a:srgbClr val="000000"/>
                          </a:solidFill>
                          <a:effectLst/>
                          <a:latin typeface="Calibri" panose="020F0502020204030204" pitchFamily="34" charset="0"/>
                        </a:rPr>
                        <a:t>14/02/2025</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800" b="0" i="0" u="none" strike="noStrike">
                          <a:solidFill>
                            <a:srgbClr val="000000"/>
                          </a:solidFill>
                          <a:effectLst/>
                          <a:latin typeface="Calibri" panose="020F0502020204030204" pitchFamily="34" charset="0"/>
                        </a:rPr>
                        <a:t>Sunny</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800" b="0" i="0" u="none" strike="noStrike">
                          <a:solidFill>
                            <a:srgbClr val="000000"/>
                          </a:solidFill>
                          <a:effectLst/>
                          <a:latin typeface="Calibri" panose="020F0502020204030204" pitchFamily="34" charset="0"/>
                        </a:rPr>
                        <a:t>11:25</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800" b="0" i="0" u="none" strike="noStrike">
                          <a:solidFill>
                            <a:srgbClr val="000000"/>
                          </a:solidFill>
                          <a:effectLst/>
                          <a:latin typeface="Calibri" panose="020F0502020204030204" pitchFamily="34" charset="0"/>
                        </a:rPr>
                        <a:t>4.5</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800" b="0" i="0" u="none" strike="noStrike">
                          <a:solidFill>
                            <a:srgbClr val="000000"/>
                          </a:solidFill>
                          <a:effectLst/>
                          <a:latin typeface="Calibri" panose="020F0502020204030204" pitchFamily="34" charset="0"/>
                        </a:rPr>
                        <a:t>High tide</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800" b="0" i="0" u="none" strike="noStrike">
                          <a:solidFill>
                            <a:srgbClr val="000000"/>
                          </a:solidFill>
                          <a:effectLst/>
                          <a:latin typeface="Calibri" panose="020F0502020204030204" pitchFamily="34" charset="0"/>
                        </a:rPr>
                        <a:t>No</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800" b="0" i="0" u="none" strike="noStrike">
                          <a:solidFill>
                            <a:srgbClr val="000000"/>
                          </a:solidFill>
                          <a:effectLst/>
                          <a:latin typeface="Calibri" panose="020F0502020204030204" pitchFamily="34" charset="0"/>
                        </a:rPr>
                        <a:t>8823957</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200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120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Yes</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9152299"/>
                  </a:ext>
                </a:extLst>
              </a:tr>
              <a:tr h="167164">
                <a:tc>
                  <a:txBody>
                    <a:bodyPr/>
                    <a:lstStyle/>
                    <a:p>
                      <a:pPr algn="ctr" fontAlgn="b"/>
                      <a:r>
                        <a:rPr lang="en-GB" sz="800" b="0" i="0" u="none" strike="noStrike">
                          <a:solidFill>
                            <a:srgbClr val="000000"/>
                          </a:solidFill>
                          <a:effectLst/>
                          <a:latin typeface="Calibri" panose="020F0502020204030204" pitchFamily="34" charset="0"/>
                        </a:rPr>
                        <a:t>STMCS05-02</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800" b="0" i="0" u="none" strike="noStrike">
                          <a:solidFill>
                            <a:srgbClr val="000000"/>
                          </a:solidFill>
                          <a:effectLst/>
                          <a:latin typeface="Calibri" panose="020F0502020204030204" pitchFamily="34" charset="0"/>
                        </a:rPr>
                        <a:t>30/01/2025</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800" b="0" i="0" u="none" strike="noStrike">
                          <a:solidFill>
                            <a:srgbClr val="000000"/>
                          </a:solidFill>
                          <a:effectLst/>
                          <a:latin typeface="Calibri" panose="020F0502020204030204" pitchFamily="34" charset="0"/>
                        </a:rPr>
                        <a:t>Dry</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800" b="0" i="0" u="none" strike="noStrike">
                          <a:solidFill>
                            <a:srgbClr val="000000"/>
                          </a:solidFill>
                          <a:effectLst/>
                          <a:latin typeface="Calibri" panose="020F0502020204030204" pitchFamily="34" charset="0"/>
                        </a:rPr>
                        <a:t>12:01</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800" b="0" i="0" u="none" strike="noStrike">
                          <a:solidFill>
                            <a:srgbClr val="000000"/>
                          </a:solidFill>
                          <a:effectLst/>
                          <a:latin typeface="Calibri" panose="020F0502020204030204" pitchFamily="34" charset="0"/>
                        </a:rPr>
                        <a:t>6</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800" b="0" i="0" u="none" strike="noStrike">
                          <a:solidFill>
                            <a:srgbClr val="000000"/>
                          </a:solidFill>
                          <a:effectLst/>
                          <a:latin typeface="Calibri" panose="020F0502020204030204" pitchFamily="34" charset="0"/>
                        </a:rPr>
                        <a:t>High tide</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800" b="0" i="0" u="none" strike="noStrike">
                          <a:solidFill>
                            <a:srgbClr val="000000"/>
                          </a:solidFill>
                          <a:effectLst/>
                          <a:latin typeface="Calibri" panose="020F0502020204030204" pitchFamily="34" charset="0"/>
                        </a:rPr>
                        <a:t>Yes</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800" b="0" i="0" u="none" strike="noStrike">
                          <a:solidFill>
                            <a:srgbClr val="000000"/>
                          </a:solidFill>
                          <a:effectLst/>
                          <a:latin typeface="Calibri" panose="020F0502020204030204" pitchFamily="34" charset="0"/>
                        </a:rPr>
                        <a:t>8794401</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600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51</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Yes</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3172263"/>
                  </a:ext>
                </a:extLst>
              </a:tr>
            </a:tbl>
          </a:graphicData>
        </a:graphic>
      </p:graphicFrame>
    </p:spTree>
    <p:extLst>
      <p:ext uri="{BB962C8B-B14F-4D97-AF65-F5344CB8AC3E}">
        <p14:creationId xmlns:p14="http://schemas.microsoft.com/office/powerpoint/2010/main" val="277584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2F0AA-3423-30FB-CB69-70C9D9B2DBD3}"/>
              </a:ext>
            </a:extLst>
          </p:cNvPr>
          <p:cNvSpPr>
            <a:spLocks noGrp="1"/>
          </p:cNvSpPr>
          <p:nvPr>
            <p:ph type="title"/>
          </p:nvPr>
        </p:nvSpPr>
        <p:spPr>
          <a:xfrm>
            <a:off x="144299" y="60894"/>
            <a:ext cx="4621741" cy="720000"/>
          </a:xfrm>
        </p:spPr>
        <p:txBody>
          <a:bodyPr/>
          <a:lstStyle/>
          <a:p>
            <a:r>
              <a:rPr lang="en-US">
                <a:cs typeface="Arial"/>
              </a:rPr>
              <a:t>Folkestone Investigative EA Sample Data</a:t>
            </a:r>
            <a:endParaRPr lang="en-US"/>
          </a:p>
        </p:txBody>
      </p:sp>
      <p:sp>
        <p:nvSpPr>
          <p:cNvPr id="3" name="Slide Number Placeholder 2">
            <a:extLst>
              <a:ext uri="{FF2B5EF4-FFF2-40B4-BE49-F238E27FC236}">
                <a16:creationId xmlns:a16="http://schemas.microsoft.com/office/drawing/2014/main" id="{64EF71C5-81EF-9A12-8774-B1500D9BB0F5}"/>
              </a:ext>
            </a:extLst>
          </p:cNvPr>
          <p:cNvSpPr>
            <a:spLocks noGrp="1"/>
          </p:cNvSpPr>
          <p:nvPr>
            <p:ph type="sldNum" sz="quarter" idx="11"/>
          </p:nvPr>
        </p:nvSpPr>
        <p:spPr/>
        <p:txBody>
          <a:bodyPr/>
          <a:lstStyle/>
          <a:p>
            <a:fld id="{E68B66A6-FD11-43D4-B666-F3E94C391CA6}" type="slidenum">
              <a:rPr lang="en-GB" smtClean="0"/>
              <a:pPr/>
              <a:t>16</a:t>
            </a:fld>
            <a:endParaRPr lang="en-GB"/>
          </a:p>
        </p:txBody>
      </p:sp>
      <p:sp>
        <p:nvSpPr>
          <p:cNvPr id="4" name="TextBox 3">
            <a:extLst>
              <a:ext uri="{FF2B5EF4-FFF2-40B4-BE49-F238E27FC236}">
                <a16:creationId xmlns:a16="http://schemas.microsoft.com/office/drawing/2014/main" id="{0EEC6E8E-9CB8-2254-F77E-78074132EC99}"/>
              </a:ext>
            </a:extLst>
          </p:cNvPr>
          <p:cNvSpPr txBox="1"/>
          <p:nvPr/>
        </p:nvSpPr>
        <p:spPr>
          <a:xfrm>
            <a:off x="144299" y="4026686"/>
            <a:ext cx="2158221" cy="1015663"/>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a:t>Sampling at the Sluice at Folkestone shows one very high concentration result (on 23rd of July) This is likely associated with significant rainfall which occurred between 17/07 and 23/07.</a:t>
            </a:r>
            <a:endParaRPr lang="en-GB" sz="1000">
              <a:cs typeface="Arial"/>
            </a:endParaRPr>
          </a:p>
        </p:txBody>
      </p:sp>
      <p:sp>
        <p:nvSpPr>
          <p:cNvPr id="13" name="TextBox 12">
            <a:extLst>
              <a:ext uri="{FF2B5EF4-FFF2-40B4-BE49-F238E27FC236}">
                <a16:creationId xmlns:a16="http://schemas.microsoft.com/office/drawing/2014/main" id="{24E00073-5EF7-377D-AE81-F061FCADF1C7}"/>
              </a:ext>
            </a:extLst>
          </p:cNvPr>
          <p:cNvSpPr txBox="1"/>
          <p:nvPr/>
        </p:nvSpPr>
        <p:spPr>
          <a:xfrm>
            <a:off x="4766040" y="99866"/>
            <a:ext cx="4085937" cy="707886"/>
          </a:xfrm>
          <a:prstGeom prst="rect">
            <a:avLst/>
          </a:prstGeom>
          <a:solidFill>
            <a:schemeClr val="bg1"/>
          </a:solidFill>
        </p:spPr>
        <p:txBody>
          <a:bodyPr wrap="square" lIns="91440" tIns="45720" rIns="91440" bIns="45720" rtlCol="0" anchor="t">
            <a:spAutoFit/>
          </a:bodyPr>
          <a:lstStyle/>
          <a:p>
            <a:r>
              <a:rPr lang="en-GB" sz="1000"/>
              <a:t>We are still working in the Pent Stream catchment to track down misconnections and possible defective sewers. A high scoring defective sewer was found upstream from the Pent Stream during the recent sewer CCTV work – shown in </a:t>
            </a:r>
            <a:r>
              <a:rPr lang="en-GB" sz="1000">
                <a:solidFill>
                  <a:srgbClr val="FF0000"/>
                </a:solidFill>
              </a:rPr>
              <a:t>red</a:t>
            </a:r>
            <a:r>
              <a:rPr lang="en-GB" sz="1000"/>
              <a:t> on the map.</a:t>
            </a:r>
            <a:endParaRPr lang="en-GB" sz="1000">
              <a:cs typeface="Arial"/>
            </a:endParaRPr>
          </a:p>
        </p:txBody>
      </p:sp>
      <p:pic>
        <p:nvPicPr>
          <p:cNvPr id="10" name="Picture 9">
            <a:extLst>
              <a:ext uri="{FF2B5EF4-FFF2-40B4-BE49-F238E27FC236}">
                <a16:creationId xmlns:a16="http://schemas.microsoft.com/office/drawing/2014/main" id="{0034AC3F-EED2-061D-A106-4DBFF602DA00}"/>
              </a:ext>
            </a:extLst>
          </p:cNvPr>
          <p:cNvPicPr>
            <a:picLocks noChangeAspect="1"/>
          </p:cNvPicPr>
          <p:nvPr/>
        </p:nvPicPr>
        <p:blipFill>
          <a:blip r:embed="rId2"/>
          <a:stretch>
            <a:fillRect/>
          </a:stretch>
        </p:blipFill>
        <p:spPr>
          <a:xfrm>
            <a:off x="5201295" y="2991924"/>
            <a:ext cx="3846616" cy="2069524"/>
          </a:xfrm>
          <a:prstGeom prst="rect">
            <a:avLst/>
          </a:prstGeom>
        </p:spPr>
      </p:pic>
      <p:pic>
        <p:nvPicPr>
          <p:cNvPr id="14" name="Picture 13">
            <a:extLst>
              <a:ext uri="{FF2B5EF4-FFF2-40B4-BE49-F238E27FC236}">
                <a16:creationId xmlns:a16="http://schemas.microsoft.com/office/drawing/2014/main" id="{BE8736FC-E3DC-E59E-4670-DC47DD188FE7}"/>
              </a:ext>
            </a:extLst>
          </p:cNvPr>
          <p:cNvPicPr>
            <a:picLocks noChangeAspect="1"/>
          </p:cNvPicPr>
          <p:nvPr/>
        </p:nvPicPr>
        <p:blipFill>
          <a:blip r:embed="rId3"/>
          <a:stretch>
            <a:fillRect/>
          </a:stretch>
        </p:blipFill>
        <p:spPr>
          <a:xfrm>
            <a:off x="144299" y="877804"/>
            <a:ext cx="4978441" cy="2822882"/>
          </a:xfrm>
          <a:prstGeom prst="rect">
            <a:avLst/>
          </a:prstGeom>
        </p:spPr>
      </p:pic>
      <p:pic>
        <p:nvPicPr>
          <p:cNvPr id="16" name="Picture 15">
            <a:extLst>
              <a:ext uri="{FF2B5EF4-FFF2-40B4-BE49-F238E27FC236}">
                <a16:creationId xmlns:a16="http://schemas.microsoft.com/office/drawing/2014/main" id="{73AB90C0-7F39-4502-6C9C-0724AD93E5F0}"/>
              </a:ext>
            </a:extLst>
          </p:cNvPr>
          <p:cNvPicPr>
            <a:picLocks noChangeAspect="1"/>
          </p:cNvPicPr>
          <p:nvPr/>
        </p:nvPicPr>
        <p:blipFill>
          <a:blip r:embed="rId4"/>
          <a:stretch>
            <a:fillRect/>
          </a:stretch>
        </p:blipFill>
        <p:spPr>
          <a:xfrm>
            <a:off x="2580031" y="3776436"/>
            <a:ext cx="2490365" cy="1173757"/>
          </a:xfrm>
          <a:prstGeom prst="rect">
            <a:avLst/>
          </a:prstGeom>
        </p:spPr>
      </p:pic>
      <p:pic>
        <p:nvPicPr>
          <p:cNvPr id="3074" name="Picture 2" descr="A map of a city&#10;&#10;AI-generated content may be incorrect.">
            <a:extLst>
              <a:ext uri="{FF2B5EF4-FFF2-40B4-BE49-F238E27FC236}">
                <a16:creationId xmlns:a16="http://schemas.microsoft.com/office/drawing/2014/main" id="{BE43CFBA-F1EC-9CE8-01F2-853298066D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4413" y="943894"/>
            <a:ext cx="3280379" cy="1911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700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1CC3E-0307-7D95-28B1-33E396337720}"/>
              </a:ext>
            </a:extLst>
          </p:cNvPr>
          <p:cNvSpPr>
            <a:spLocks noGrp="1"/>
          </p:cNvSpPr>
          <p:nvPr>
            <p:ph type="title"/>
          </p:nvPr>
        </p:nvSpPr>
        <p:spPr>
          <a:xfrm>
            <a:off x="257195" y="46660"/>
            <a:ext cx="8208912" cy="720000"/>
          </a:xfrm>
        </p:spPr>
        <p:txBody>
          <a:bodyPr anchor="ctr">
            <a:normAutofit/>
          </a:bodyPr>
          <a:lstStyle/>
          <a:p>
            <a:r>
              <a:rPr lang="en-GB"/>
              <a:t>Folkestone Shadow sampling results</a:t>
            </a:r>
            <a:endParaRPr lang="en-GB">
              <a:cs typeface="Arial"/>
            </a:endParaRPr>
          </a:p>
        </p:txBody>
      </p:sp>
      <p:sp>
        <p:nvSpPr>
          <p:cNvPr id="3" name="Slide Number Placeholder 2">
            <a:extLst>
              <a:ext uri="{FF2B5EF4-FFF2-40B4-BE49-F238E27FC236}">
                <a16:creationId xmlns:a16="http://schemas.microsoft.com/office/drawing/2014/main" id="{87123FB4-3F22-8152-8DDE-FCFAECB76C6C}"/>
              </a:ext>
            </a:extLst>
          </p:cNvPr>
          <p:cNvSpPr>
            <a:spLocks noGrp="1"/>
          </p:cNvSpPr>
          <p:nvPr>
            <p:ph type="sldNum" sz="quarter" idx="11"/>
          </p:nvPr>
        </p:nvSpPr>
        <p:spPr>
          <a:xfrm>
            <a:off x="323529" y="4659983"/>
            <a:ext cx="360040" cy="274637"/>
          </a:xfrm>
        </p:spPr>
        <p:txBody>
          <a:bodyPr vert="horz" lIns="91440" tIns="45720" rIns="91440" bIns="45720" rtlCol="0" anchor="ctr">
            <a:normAutofit/>
          </a:bodyPr>
          <a:lstStyle/>
          <a:p>
            <a:pPr>
              <a:spcAft>
                <a:spcPts val="600"/>
              </a:spcAft>
            </a:pPr>
            <a:fld id="{E68B66A6-FD11-43D4-B666-F3E94C391CA6}" type="slidenum">
              <a:rPr lang="en-GB" smtClean="0"/>
              <a:pPr>
                <a:spcAft>
                  <a:spcPts val="600"/>
                </a:spcAft>
              </a:pPr>
              <a:t>17</a:t>
            </a:fld>
            <a:endParaRPr lang="en-GB"/>
          </a:p>
        </p:txBody>
      </p:sp>
      <p:sp>
        <p:nvSpPr>
          <p:cNvPr id="5" name="TextBox 4">
            <a:extLst>
              <a:ext uri="{FF2B5EF4-FFF2-40B4-BE49-F238E27FC236}">
                <a16:creationId xmlns:a16="http://schemas.microsoft.com/office/drawing/2014/main" id="{E546C7DF-DCDB-87D5-297A-36ED66AFFB46}"/>
              </a:ext>
            </a:extLst>
          </p:cNvPr>
          <p:cNvSpPr txBox="1"/>
          <p:nvPr/>
        </p:nvSpPr>
        <p:spPr>
          <a:xfrm>
            <a:off x="609993" y="456896"/>
            <a:ext cx="2539635" cy="2967966"/>
          </a:xfrm>
          <a:prstGeom prst="rect">
            <a:avLst/>
          </a:prstGeom>
        </p:spPr>
        <p:txBody>
          <a:bodyPr vert="horz" lIns="91440" tIns="45720" rIns="91440" bIns="45720" rtlCol="0">
            <a:normAutofit/>
          </a:bodyPr>
          <a:lstStyle/>
          <a:p>
            <a:pPr>
              <a:spcBef>
                <a:spcPts val="600"/>
              </a:spcBef>
              <a:buClr>
                <a:schemeClr val="bg2"/>
              </a:buClr>
            </a:pPr>
            <a:endParaRPr lang="en-US"/>
          </a:p>
          <a:p>
            <a:pPr>
              <a:spcBef>
                <a:spcPts val="600"/>
              </a:spcBef>
              <a:buClr>
                <a:schemeClr val="bg2"/>
              </a:buClr>
            </a:pPr>
            <a:r>
              <a:rPr lang="en-US" sz="1400" u="sng"/>
              <a:t>2025 Summary</a:t>
            </a:r>
          </a:p>
          <a:p>
            <a:pPr marL="171446" indent="-171446">
              <a:spcBef>
                <a:spcPts val="600"/>
              </a:spcBef>
              <a:buClr>
                <a:schemeClr val="bg2"/>
              </a:buClr>
              <a:buFont typeface="Wingdings" panose="05000000000000000000" pitchFamily="2" charset="2"/>
              <a:buChar char="§"/>
            </a:pPr>
            <a:r>
              <a:rPr lang="en-US" sz="1200"/>
              <a:t>92 Samples collected</a:t>
            </a:r>
          </a:p>
          <a:p>
            <a:pPr marL="171446" indent="-171446">
              <a:spcBef>
                <a:spcPts val="600"/>
              </a:spcBef>
              <a:buClr>
                <a:schemeClr val="bg2"/>
              </a:buClr>
              <a:buFont typeface="Wingdings" panose="05000000000000000000" pitchFamily="2" charset="2"/>
              <a:buChar char="§"/>
            </a:pPr>
            <a:r>
              <a:rPr lang="en-US" sz="1200"/>
              <a:t>8 Coastal sample below ‘Excellent’ threshold – nothing new since last meeting</a:t>
            </a:r>
          </a:p>
          <a:p>
            <a:pPr marL="171446" indent="-171446">
              <a:spcBef>
                <a:spcPts val="600"/>
              </a:spcBef>
              <a:buClr>
                <a:schemeClr val="bg2"/>
              </a:buClr>
              <a:buFont typeface="Wingdings" panose="05000000000000000000" pitchFamily="2" charset="2"/>
              <a:buChar char="§"/>
            </a:pPr>
            <a:r>
              <a:rPr lang="en-GB" sz="1200"/>
              <a:t>3 Inland river samples above 10,000 E.coli / 100ml</a:t>
            </a:r>
            <a:endParaRPr lang="en-US" sz="1200"/>
          </a:p>
          <a:p>
            <a:pPr marL="171446" indent="-171446">
              <a:spcBef>
                <a:spcPts val="600"/>
              </a:spcBef>
              <a:buClr>
                <a:schemeClr val="bg2"/>
              </a:buClr>
              <a:buFont typeface="Wingdings" panose="05000000000000000000" pitchFamily="2" charset="2"/>
              <a:buChar char="§"/>
            </a:pPr>
            <a:r>
              <a:rPr lang="en-GB" sz="1200"/>
              <a:t>Sampling will continue throughout 2025</a:t>
            </a:r>
          </a:p>
          <a:p>
            <a:pPr>
              <a:spcBef>
                <a:spcPts val="600"/>
              </a:spcBef>
              <a:buClr>
                <a:schemeClr val="bg2"/>
              </a:buClr>
            </a:pPr>
            <a:endParaRPr lang="en-US" sz="1200" u="sng"/>
          </a:p>
          <a:p>
            <a:pPr>
              <a:spcBef>
                <a:spcPts val="600"/>
              </a:spcBef>
              <a:buClr>
                <a:schemeClr val="bg2"/>
              </a:buClr>
            </a:pPr>
            <a:endParaRPr lang="en-US" sz="1200"/>
          </a:p>
        </p:txBody>
      </p:sp>
      <p:pic>
        <p:nvPicPr>
          <p:cNvPr id="4" name="Picture 3" descr="A map of a city&#10;&#10;AI-generated content may be incorrect.">
            <a:extLst>
              <a:ext uri="{FF2B5EF4-FFF2-40B4-BE49-F238E27FC236}">
                <a16:creationId xmlns:a16="http://schemas.microsoft.com/office/drawing/2014/main" id="{DA8C4B85-17F9-5798-CECE-1B3CD28E13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10889" y="640071"/>
            <a:ext cx="4536003" cy="2226253"/>
          </a:xfrm>
          <a:prstGeom prst="rect">
            <a:avLst/>
          </a:prstGeom>
        </p:spPr>
      </p:pic>
      <p:graphicFrame>
        <p:nvGraphicFramePr>
          <p:cNvPr id="6" name="Table 5">
            <a:extLst>
              <a:ext uri="{FF2B5EF4-FFF2-40B4-BE49-F238E27FC236}">
                <a16:creationId xmlns:a16="http://schemas.microsoft.com/office/drawing/2014/main" id="{621BAF23-2B3F-2785-7F29-C056BDD8F133}"/>
              </a:ext>
            </a:extLst>
          </p:cNvPr>
          <p:cNvGraphicFramePr>
            <a:graphicFrameLocks noGrp="1"/>
          </p:cNvGraphicFramePr>
          <p:nvPr/>
        </p:nvGraphicFramePr>
        <p:xfrm>
          <a:off x="900540" y="2988005"/>
          <a:ext cx="7058021" cy="2124078"/>
        </p:xfrm>
        <a:graphic>
          <a:graphicData uri="http://schemas.openxmlformats.org/drawingml/2006/table">
            <a:tbl>
              <a:tblPr/>
              <a:tblGrid>
                <a:gridCol w="958146">
                  <a:extLst>
                    <a:ext uri="{9D8B030D-6E8A-4147-A177-3AD203B41FA5}">
                      <a16:colId xmlns:a16="http://schemas.microsoft.com/office/drawing/2014/main" val="1527119318"/>
                    </a:ext>
                  </a:extLst>
                </a:gridCol>
                <a:gridCol w="815847">
                  <a:extLst>
                    <a:ext uri="{9D8B030D-6E8A-4147-A177-3AD203B41FA5}">
                      <a16:colId xmlns:a16="http://schemas.microsoft.com/office/drawing/2014/main" val="784059140"/>
                    </a:ext>
                  </a:extLst>
                </a:gridCol>
                <a:gridCol w="521762">
                  <a:extLst>
                    <a:ext uri="{9D8B030D-6E8A-4147-A177-3AD203B41FA5}">
                      <a16:colId xmlns:a16="http://schemas.microsoft.com/office/drawing/2014/main" val="1800858973"/>
                    </a:ext>
                  </a:extLst>
                </a:gridCol>
                <a:gridCol w="521762">
                  <a:extLst>
                    <a:ext uri="{9D8B030D-6E8A-4147-A177-3AD203B41FA5}">
                      <a16:colId xmlns:a16="http://schemas.microsoft.com/office/drawing/2014/main" val="329549480"/>
                    </a:ext>
                  </a:extLst>
                </a:gridCol>
                <a:gridCol w="521762">
                  <a:extLst>
                    <a:ext uri="{9D8B030D-6E8A-4147-A177-3AD203B41FA5}">
                      <a16:colId xmlns:a16="http://schemas.microsoft.com/office/drawing/2014/main" val="442185456"/>
                    </a:ext>
                  </a:extLst>
                </a:gridCol>
                <a:gridCol w="758927">
                  <a:extLst>
                    <a:ext uri="{9D8B030D-6E8A-4147-A177-3AD203B41FA5}">
                      <a16:colId xmlns:a16="http://schemas.microsoft.com/office/drawing/2014/main" val="252210265"/>
                    </a:ext>
                  </a:extLst>
                </a:gridCol>
                <a:gridCol w="521762">
                  <a:extLst>
                    <a:ext uri="{9D8B030D-6E8A-4147-A177-3AD203B41FA5}">
                      <a16:colId xmlns:a16="http://schemas.microsoft.com/office/drawing/2014/main" val="1934355046"/>
                    </a:ext>
                  </a:extLst>
                </a:gridCol>
                <a:gridCol w="521762">
                  <a:extLst>
                    <a:ext uri="{9D8B030D-6E8A-4147-A177-3AD203B41FA5}">
                      <a16:colId xmlns:a16="http://schemas.microsoft.com/office/drawing/2014/main" val="769911877"/>
                    </a:ext>
                  </a:extLst>
                </a:gridCol>
                <a:gridCol w="569195">
                  <a:extLst>
                    <a:ext uri="{9D8B030D-6E8A-4147-A177-3AD203B41FA5}">
                      <a16:colId xmlns:a16="http://schemas.microsoft.com/office/drawing/2014/main" val="3996702470"/>
                    </a:ext>
                  </a:extLst>
                </a:gridCol>
                <a:gridCol w="569195">
                  <a:extLst>
                    <a:ext uri="{9D8B030D-6E8A-4147-A177-3AD203B41FA5}">
                      <a16:colId xmlns:a16="http://schemas.microsoft.com/office/drawing/2014/main" val="1731478023"/>
                    </a:ext>
                  </a:extLst>
                </a:gridCol>
                <a:gridCol w="777901">
                  <a:extLst>
                    <a:ext uri="{9D8B030D-6E8A-4147-A177-3AD203B41FA5}">
                      <a16:colId xmlns:a16="http://schemas.microsoft.com/office/drawing/2014/main" val="1495729820"/>
                    </a:ext>
                  </a:extLst>
                </a:gridCol>
              </a:tblGrid>
              <a:tr h="270034">
                <a:tc>
                  <a:txBody>
                    <a:bodyPr/>
                    <a:lstStyle/>
                    <a:p>
                      <a:pPr algn="ctr" fontAlgn="b"/>
                      <a:r>
                        <a:rPr lang="en-GB" sz="800" b="0" i="0" u="none" strike="noStrike">
                          <a:solidFill>
                            <a:srgbClr val="000000"/>
                          </a:solidFill>
                          <a:effectLst/>
                          <a:latin typeface="Calibri" panose="020F0502020204030204" pitchFamily="34" charset="0"/>
                        </a:rPr>
                        <a:t>Sample number </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Date </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Weather</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Time collected</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Water Temp</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Tide</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Flow in outfall</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Bottled sample ref</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Ecoli result</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IE results</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800" b="0" i="0" u="none" strike="noStrike">
                          <a:solidFill>
                            <a:srgbClr val="000000"/>
                          </a:solidFill>
                          <a:effectLst/>
                          <a:latin typeface="Calibri" panose="020F0502020204030204" pitchFamily="34" charset="0"/>
                        </a:rPr>
                        <a:t>Above Excellent?</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3107505"/>
                  </a:ext>
                </a:extLst>
              </a:tr>
              <a:tr h="167164">
                <a:tc>
                  <a:txBody>
                    <a:bodyPr/>
                    <a:lstStyle/>
                    <a:p>
                      <a:pPr algn="ctr" fontAlgn="b"/>
                      <a:r>
                        <a:rPr lang="en-GB" sz="800" b="0" i="0" u="none" strike="noStrike">
                          <a:solidFill>
                            <a:srgbClr val="000000"/>
                          </a:solidFill>
                          <a:effectLst/>
                          <a:latin typeface="Calibri" panose="020F0502020204030204" pitchFamily="34" charset="0"/>
                        </a:rPr>
                        <a:t>FOLRIV1-04</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12/02/2025</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Dry</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11:06</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7.5</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High</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No</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8819695</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30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10000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Yes</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93904947"/>
                  </a:ext>
                </a:extLst>
              </a:tr>
              <a:tr h="167164">
                <a:tc>
                  <a:txBody>
                    <a:bodyPr/>
                    <a:lstStyle/>
                    <a:p>
                      <a:pPr algn="ctr" fontAlgn="b"/>
                      <a:r>
                        <a:rPr lang="en-GB" sz="800" b="0" i="0" u="none" strike="noStrike">
                          <a:solidFill>
                            <a:srgbClr val="000000"/>
                          </a:solidFill>
                          <a:effectLst/>
                          <a:latin typeface="Calibri" panose="020F0502020204030204" pitchFamily="34" charset="0"/>
                        </a:rPr>
                        <a:t>FOLRIV1-05</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27/02/2025</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Dry</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10:49</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7.5</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High tide</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No</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8847105</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10000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1400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Yes</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19672726"/>
                  </a:ext>
                </a:extLst>
              </a:tr>
              <a:tr h="167164">
                <a:tc>
                  <a:txBody>
                    <a:bodyPr/>
                    <a:lstStyle/>
                    <a:p>
                      <a:pPr algn="ctr" fontAlgn="b"/>
                      <a:r>
                        <a:rPr lang="en-GB" sz="800" b="0" i="0" u="none" strike="noStrike">
                          <a:solidFill>
                            <a:srgbClr val="000000"/>
                          </a:solidFill>
                          <a:effectLst/>
                          <a:latin typeface="Calibri" panose="020F0502020204030204" pitchFamily="34" charset="0"/>
                        </a:rPr>
                        <a:t>FOLRIV3-05</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27/02/2025</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Dry</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12:12</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8.5</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High tide</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No</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8847107</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10000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1300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Yes</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4281082"/>
                  </a:ext>
                </a:extLst>
              </a:tr>
              <a:tr h="167164">
                <a:tc>
                  <a:txBody>
                    <a:bodyPr/>
                    <a:lstStyle/>
                    <a:p>
                      <a:pPr algn="ctr" fontAlgn="b"/>
                      <a:r>
                        <a:rPr lang="en-GB" sz="800" b="0" i="0" u="none" strike="noStrike">
                          <a:solidFill>
                            <a:srgbClr val="000000"/>
                          </a:solidFill>
                          <a:effectLst/>
                          <a:latin typeface="Calibri" panose="020F0502020204030204" pitchFamily="34" charset="0"/>
                        </a:rPr>
                        <a:t>FOLCS01-05</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27/02/2025</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Dry</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11:14</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7.5</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High tide</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No</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8847100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100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140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Yes</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71272176"/>
                  </a:ext>
                </a:extLst>
              </a:tr>
              <a:tr h="167164">
                <a:tc>
                  <a:txBody>
                    <a:bodyPr/>
                    <a:lstStyle/>
                    <a:p>
                      <a:pPr algn="ctr" fontAlgn="b"/>
                      <a:r>
                        <a:rPr lang="en-GB" sz="800" b="0" i="0" u="none" strike="noStrike">
                          <a:solidFill>
                            <a:srgbClr val="000000"/>
                          </a:solidFill>
                          <a:effectLst/>
                          <a:latin typeface="Calibri" panose="020F0502020204030204" pitchFamily="34" charset="0"/>
                        </a:rPr>
                        <a:t>FOLCS01-10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15/05/2025</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Sunny</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12:32</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13.5</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High tide</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No</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8996962</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400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690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Yes</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16662105"/>
                  </a:ext>
                </a:extLst>
              </a:tr>
              <a:tr h="167164">
                <a:tc>
                  <a:txBody>
                    <a:bodyPr/>
                    <a:lstStyle/>
                    <a:p>
                      <a:pPr algn="ctr" fontAlgn="b"/>
                      <a:r>
                        <a:rPr lang="en-GB" sz="800" b="0" i="0" u="none" strike="noStrike">
                          <a:solidFill>
                            <a:srgbClr val="000000"/>
                          </a:solidFill>
                          <a:effectLst/>
                          <a:latin typeface="Calibri" panose="020F0502020204030204" pitchFamily="34" charset="0"/>
                        </a:rPr>
                        <a:t>FOLCS02</a:t>
                      </a:r>
                      <a:r>
                        <a:rPr lang="en-GB" sz="800" b="0" i="0" u="none" strike="noStrike">
                          <a:solidFill>
                            <a:srgbClr val="000000"/>
                          </a:solidFill>
                          <a:effectLst/>
                          <a:latin typeface="Times New Roman" panose="02020603050405020304" pitchFamily="18" charset="0"/>
                        </a:rPr>
                        <a:t>†</a:t>
                      </a:r>
                      <a:r>
                        <a:rPr lang="en-GB" sz="800" b="0" i="0" u="none" strike="noStrike">
                          <a:solidFill>
                            <a:srgbClr val="000000"/>
                          </a:solidFill>
                          <a:effectLst/>
                          <a:latin typeface="Arial" panose="020B0604020202020204" pitchFamily="34" charset="0"/>
                        </a:rPr>
                        <a:t>-05</a:t>
                      </a:r>
                      <a:endParaRPr lang="en-GB" sz="800" b="0" i="0" u="none" strike="noStrike">
                        <a:solidFill>
                          <a:srgbClr val="000000"/>
                        </a:solidFill>
                        <a:effectLst/>
                        <a:latin typeface="Calibri" panose="020F0502020204030204" pitchFamily="34" charset="0"/>
                      </a:endParaRP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27/02/2025</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Dry</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11:17</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7.5</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High tide</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No</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8847101</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100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110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Yes</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02067326"/>
                  </a:ext>
                </a:extLst>
              </a:tr>
              <a:tr h="167164">
                <a:tc>
                  <a:txBody>
                    <a:bodyPr/>
                    <a:lstStyle/>
                    <a:p>
                      <a:pPr algn="ctr" fontAlgn="b"/>
                      <a:r>
                        <a:rPr lang="en-GB" sz="800" b="0" i="0" u="none" strike="noStrike">
                          <a:solidFill>
                            <a:srgbClr val="000000"/>
                          </a:solidFill>
                          <a:effectLst/>
                          <a:latin typeface="Calibri" panose="020F0502020204030204" pitchFamily="34" charset="0"/>
                        </a:rPr>
                        <a:t>FOLCS02</a:t>
                      </a:r>
                      <a:r>
                        <a:rPr lang="en-GB" sz="800" b="0" i="0" u="none" strike="noStrike">
                          <a:solidFill>
                            <a:srgbClr val="000000"/>
                          </a:solidFill>
                          <a:effectLst/>
                          <a:latin typeface="Times New Roman" panose="02020603050405020304" pitchFamily="18" charset="0"/>
                        </a:rPr>
                        <a:t>†</a:t>
                      </a:r>
                      <a:r>
                        <a:rPr lang="en-GB" sz="800" b="0" i="0" u="none" strike="noStrike">
                          <a:solidFill>
                            <a:srgbClr val="000000"/>
                          </a:solidFill>
                          <a:effectLst/>
                          <a:latin typeface="Arial" panose="020B0604020202020204" pitchFamily="34" charset="0"/>
                        </a:rPr>
                        <a:t>-07</a:t>
                      </a:r>
                      <a:endParaRPr lang="en-GB" sz="800" b="0" i="0" u="none" strike="noStrike">
                        <a:solidFill>
                          <a:srgbClr val="000000"/>
                        </a:solidFill>
                        <a:effectLst/>
                        <a:latin typeface="Calibri" panose="020F0502020204030204" pitchFamily="34" charset="0"/>
                      </a:endParaRP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17/03/2025</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Sunny</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12:34</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8</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High tide</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No</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8884581</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100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500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Yes</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19670437"/>
                  </a:ext>
                </a:extLst>
              </a:tr>
              <a:tr h="167164">
                <a:tc>
                  <a:txBody>
                    <a:bodyPr/>
                    <a:lstStyle/>
                    <a:p>
                      <a:pPr algn="ctr" fontAlgn="b"/>
                      <a:r>
                        <a:rPr lang="en-GB" sz="800" b="0" i="0" u="none" strike="noStrike">
                          <a:solidFill>
                            <a:srgbClr val="000000"/>
                          </a:solidFill>
                          <a:effectLst/>
                          <a:latin typeface="Calibri" panose="020F0502020204030204" pitchFamily="34" charset="0"/>
                        </a:rPr>
                        <a:t>FOLCS02</a:t>
                      </a:r>
                      <a:r>
                        <a:rPr lang="en-GB" sz="800" b="0" i="0" u="none" strike="noStrike">
                          <a:solidFill>
                            <a:srgbClr val="000000"/>
                          </a:solidFill>
                          <a:effectLst/>
                          <a:latin typeface="Times New Roman" panose="02020603050405020304" pitchFamily="18" charset="0"/>
                        </a:rPr>
                        <a:t>†</a:t>
                      </a:r>
                      <a:r>
                        <a:rPr lang="en-GB" sz="800" b="0" i="0" u="none" strike="noStrike">
                          <a:solidFill>
                            <a:srgbClr val="000000"/>
                          </a:solidFill>
                          <a:effectLst/>
                          <a:latin typeface="Arial" panose="020B0604020202020204" pitchFamily="34" charset="0"/>
                        </a:rPr>
                        <a:t>-10</a:t>
                      </a:r>
                      <a:endParaRPr lang="en-GB" sz="800" b="0" i="0" u="none" strike="noStrike">
                        <a:solidFill>
                          <a:srgbClr val="000000"/>
                        </a:solidFill>
                        <a:effectLst/>
                        <a:latin typeface="Calibri" panose="020F0502020204030204" pitchFamily="34" charset="0"/>
                      </a:endParaRP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15/05/2025</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Sunny</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12:26</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13.5</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High tide</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No</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8996963</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200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180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a:solidFill>
                            <a:srgbClr val="000000"/>
                          </a:solidFill>
                          <a:effectLst/>
                          <a:latin typeface="Calibri" panose="020F0502020204030204" pitchFamily="34" charset="0"/>
                        </a:rPr>
                        <a:t>Yes</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1223370"/>
                  </a:ext>
                </a:extLst>
              </a:tr>
              <a:tr h="167164">
                <a:tc>
                  <a:txBody>
                    <a:bodyPr/>
                    <a:lstStyle/>
                    <a:p>
                      <a:pPr algn="ctr" fontAlgn="b"/>
                      <a:r>
                        <a:rPr lang="en-GB" sz="800" b="0" i="0" u="none" strike="noStrike">
                          <a:solidFill>
                            <a:srgbClr val="000000"/>
                          </a:solidFill>
                          <a:effectLst/>
                          <a:latin typeface="Calibri" panose="020F0502020204030204" pitchFamily="34" charset="0"/>
                        </a:rPr>
                        <a:t>FOLCS04-03</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03/02/2025</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Dry</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12:13</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9</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Low</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No</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8802508</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100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260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Yes</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91075781"/>
                  </a:ext>
                </a:extLst>
              </a:tr>
              <a:tr h="167164">
                <a:tc>
                  <a:txBody>
                    <a:bodyPr/>
                    <a:lstStyle/>
                    <a:p>
                      <a:pPr algn="ctr" fontAlgn="b"/>
                      <a:r>
                        <a:rPr lang="en-GB" sz="800" b="0" i="0" u="none" strike="noStrike">
                          <a:solidFill>
                            <a:srgbClr val="000000"/>
                          </a:solidFill>
                          <a:effectLst/>
                          <a:latin typeface="Calibri" panose="020F0502020204030204" pitchFamily="34" charset="0"/>
                        </a:rPr>
                        <a:t>FOLCS04-04</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12/02/2025</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Dry</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11:52</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7</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High</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No</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8819702</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21</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190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Yes</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03422839"/>
                  </a:ext>
                </a:extLst>
              </a:tr>
              <a:tr h="167164">
                <a:tc>
                  <a:txBody>
                    <a:bodyPr/>
                    <a:lstStyle/>
                    <a:p>
                      <a:pPr algn="ctr" fontAlgn="b"/>
                      <a:r>
                        <a:rPr lang="en-GB" sz="800" b="0" i="0" u="none" strike="noStrike">
                          <a:solidFill>
                            <a:srgbClr val="000000"/>
                          </a:solidFill>
                          <a:effectLst/>
                          <a:latin typeface="Calibri" panose="020F0502020204030204" pitchFamily="34" charset="0"/>
                        </a:rPr>
                        <a:t>FOLCS04-05</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27/02/2025</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Dry</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11:31</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7.5</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High tide</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No</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8847103</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40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180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Yes</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94100865"/>
                  </a:ext>
                </a:extLst>
              </a:tr>
            </a:tbl>
          </a:graphicData>
        </a:graphic>
      </p:graphicFrame>
    </p:spTree>
    <p:extLst>
      <p:ext uri="{BB962C8B-B14F-4D97-AF65-F5344CB8AC3E}">
        <p14:creationId xmlns:p14="http://schemas.microsoft.com/office/powerpoint/2010/main" val="1831643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099E2-29B6-30AD-E52F-5C067367270D}"/>
              </a:ext>
            </a:extLst>
          </p:cNvPr>
          <p:cNvSpPr>
            <a:spLocks noGrp="1"/>
          </p:cNvSpPr>
          <p:nvPr>
            <p:ph type="title"/>
          </p:nvPr>
        </p:nvSpPr>
        <p:spPr/>
        <p:txBody>
          <a:bodyPr/>
          <a:lstStyle/>
          <a:p>
            <a:r>
              <a:rPr lang="en-GB"/>
              <a:t>Hythe sample data</a:t>
            </a:r>
          </a:p>
        </p:txBody>
      </p:sp>
      <p:sp>
        <p:nvSpPr>
          <p:cNvPr id="3" name="Slide Number Placeholder 2">
            <a:extLst>
              <a:ext uri="{FF2B5EF4-FFF2-40B4-BE49-F238E27FC236}">
                <a16:creationId xmlns:a16="http://schemas.microsoft.com/office/drawing/2014/main" id="{E7717018-07A8-B75F-BC8F-AE0A11424B54}"/>
              </a:ext>
            </a:extLst>
          </p:cNvPr>
          <p:cNvSpPr>
            <a:spLocks noGrp="1"/>
          </p:cNvSpPr>
          <p:nvPr>
            <p:ph type="sldNum" sz="quarter" idx="11"/>
          </p:nvPr>
        </p:nvSpPr>
        <p:spPr/>
        <p:txBody>
          <a:bodyPr/>
          <a:lstStyle/>
          <a:p>
            <a:fld id="{E68B66A6-FD11-43D4-B666-F3E94C391CA6}" type="slidenum">
              <a:rPr lang="en-GB" smtClean="0"/>
              <a:pPr/>
              <a:t>18</a:t>
            </a:fld>
            <a:endParaRPr lang="en-GB"/>
          </a:p>
        </p:txBody>
      </p:sp>
      <p:sp>
        <p:nvSpPr>
          <p:cNvPr id="4" name="Content Placeholder 3">
            <a:extLst>
              <a:ext uri="{FF2B5EF4-FFF2-40B4-BE49-F238E27FC236}">
                <a16:creationId xmlns:a16="http://schemas.microsoft.com/office/drawing/2014/main" id="{B3E5C04A-6147-5FC3-FF43-96EF51D3E70F}"/>
              </a:ext>
            </a:extLst>
          </p:cNvPr>
          <p:cNvSpPr>
            <a:spLocks noGrp="1"/>
          </p:cNvSpPr>
          <p:nvPr>
            <p:ph idx="1"/>
          </p:nvPr>
        </p:nvSpPr>
        <p:spPr/>
        <p:txBody>
          <a:bodyPr vert="horz" lIns="91440" tIns="45720" rIns="91440" bIns="45720" rtlCol="0" anchor="t">
            <a:noAutofit/>
          </a:bodyPr>
          <a:lstStyle/>
          <a:p>
            <a:endParaRPr lang="en-GB">
              <a:cs typeface="Arial"/>
            </a:endParaRPr>
          </a:p>
          <a:p>
            <a:endParaRPr lang="en-GB">
              <a:cs typeface="Arial"/>
            </a:endParaRPr>
          </a:p>
          <a:p>
            <a:endParaRPr lang="en-GB">
              <a:cs typeface="Arial"/>
            </a:endParaRPr>
          </a:p>
          <a:p>
            <a:endParaRPr lang="en-GB">
              <a:cs typeface="Arial"/>
            </a:endParaRPr>
          </a:p>
          <a:p>
            <a:pPr marL="0" indent="0">
              <a:buNone/>
            </a:pPr>
            <a:endParaRPr lang="en-GB">
              <a:cs typeface="Arial"/>
            </a:endParaRPr>
          </a:p>
        </p:txBody>
      </p:sp>
      <p:pic>
        <p:nvPicPr>
          <p:cNvPr id="8" name="Picture 7">
            <a:extLst>
              <a:ext uri="{FF2B5EF4-FFF2-40B4-BE49-F238E27FC236}">
                <a16:creationId xmlns:a16="http://schemas.microsoft.com/office/drawing/2014/main" id="{93B3F67B-11D6-BFF7-E661-28046544D578}"/>
              </a:ext>
            </a:extLst>
          </p:cNvPr>
          <p:cNvPicPr>
            <a:picLocks noChangeAspect="1"/>
          </p:cNvPicPr>
          <p:nvPr/>
        </p:nvPicPr>
        <p:blipFill>
          <a:blip r:embed="rId2"/>
          <a:stretch>
            <a:fillRect/>
          </a:stretch>
        </p:blipFill>
        <p:spPr>
          <a:xfrm>
            <a:off x="1347409" y="1597341"/>
            <a:ext cx="4584589" cy="2755631"/>
          </a:xfrm>
          <a:prstGeom prst="rect">
            <a:avLst/>
          </a:prstGeom>
        </p:spPr>
      </p:pic>
    </p:spTree>
    <p:extLst>
      <p:ext uri="{BB962C8B-B14F-4D97-AF65-F5344CB8AC3E}">
        <p14:creationId xmlns:p14="http://schemas.microsoft.com/office/powerpoint/2010/main" val="4279129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F8D80-B714-C759-D339-2B1001B72D12}"/>
              </a:ext>
            </a:extLst>
          </p:cNvPr>
          <p:cNvSpPr>
            <a:spLocks noGrp="1"/>
          </p:cNvSpPr>
          <p:nvPr>
            <p:ph type="title"/>
          </p:nvPr>
        </p:nvSpPr>
        <p:spPr/>
        <p:txBody>
          <a:bodyPr/>
          <a:lstStyle/>
          <a:p>
            <a:r>
              <a:rPr lang="en-GB"/>
              <a:t>Sandgate sample data</a:t>
            </a:r>
          </a:p>
        </p:txBody>
      </p:sp>
      <p:sp>
        <p:nvSpPr>
          <p:cNvPr id="3" name="Slide Number Placeholder 2">
            <a:extLst>
              <a:ext uri="{FF2B5EF4-FFF2-40B4-BE49-F238E27FC236}">
                <a16:creationId xmlns:a16="http://schemas.microsoft.com/office/drawing/2014/main" id="{5278BF85-4345-44CC-0678-4364DB4F78A2}"/>
              </a:ext>
            </a:extLst>
          </p:cNvPr>
          <p:cNvSpPr>
            <a:spLocks noGrp="1"/>
          </p:cNvSpPr>
          <p:nvPr>
            <p:ph type="sldNum" sz="quarter" idx="11"/>
          </p:nvPr>
        </p:nvSpPr>
        <p:spPr/>
        <p:txBody>
          <a:bodyPr/>
          <a:lstStyle/>
          <a:p>
            <a:fld id="{E68B66A6-FD11-43D4-B666-F3E94C391CA6}" type="slidenum">
              <a:rPr lang="en-GB" smtClean="0"/>
              <a:pPr/>
              <a:t>19</a:t>
            </a:fld>
            <a:endParaRPr lang="en-GB"/>
          </a:p>
        </p:txBody>
      </p:sp>
      <p:pic>
        <p:nvPicPr>
          <p:cNvPr id="6" name="Picture 5">
            <a:extLst>
              <a:ext uri="{FF2B5EF4-FFF2-40B4-BE49-F238E27FC236}">
                <a16:creationId xmlns:a16="http://schemas.microsoft.com/office/drawing/2014/main" id="{4C7BF5C8-ACDF-2CA4-0DA5-AA9EE6120A69}"/>
              </a:ext>
            </a:extLst>
          </p:cNvPr>
          <p:cNvPicPr>
            <a:picLocks noChangeAspect="1"/>
          </p:cNvPicPr>
          <p:nvPr/>
        </p:nvPicPr>
        <p:blipFill>
          <a:blip r:embed="rId2"/>
          <a:stretch>
            <a:fillRect/>
          </a:stretch>
        </p:blipFill>
        <p:spPr>
          <a:xfrm>
            <a:off x="1809894" y="1808820"/>
            <a:ext cx="4578493" cy="2755631"/>
          </a:xfrm>
          <a:prstGeom prst="rect">
            <a:avLst/>
          </a:prstGeom>
        </p:spPr>
      </p:pic>
    </p:spTree>
    <p:extLst>
      <p:ext uri="{BB962C8B-B14F-4D97-AF65-F5344CB8AC3E}">
        <p14:creationId xmlns:p14="http://schemas.microsoft.com/office/powerpoint/2010/main" val="4198174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D559B7E-FB52-EF4D-9D68-75406CB50D94}"/>
              </a:ext>
            </a:extLst>
          </p:cNvPr>
          <p:cNvSpPr>
            <a:spLocks noGrp="1"/>
          </p:cNvSpPr>
          <p:nvPr>
            <p:ph type="title"/>
          </p:nvPr>
        </p:nvSpPr>
        <p:spPr>
          <a:xfrm>
            <a:off x="468000" y="468000"/>
            <a:ext cx="8208456" cy="720000"/>
          </a:xfrm>
        </p:spPr>
        <p:txBody>
          <a:bodyPr/>
          <a:lstStyle/>
          <a:p>
            <a:r>
              <a:rPr lang="en-US" b="0"/>
              <a:t>Agenda</a:t>
            </a:r>
            <a:endParaRPr lang="en-US" b="0">
              <a:cs typeface="Arial"/>
            </a:endParaRPr>
          </a:p>
        </p:txBody>
      </p:sp>
      <p:sp>
        <p:nvSpPr>
          <p:cNvPr id="3" name="Content Placeholder 2">
            <a:extLst>
              <a:ext uri="{FF2B5EF4-FFF2-40B4-BE49-F238E27FC236}">
                <a16:creationId xmlns:a16="http://schemas.microsoft.com/office/drawing/2014/main" id="{A33ED9B6-17F7-484D-AD65-E935E809FB6C}"/>
              </a:ext>
            </a:extLst>
          </p:cNvPr>
          <p:cNvSpPr>
            <a:spLocks noGrp="1"/>
          </p:cNvSpPr>
          <p:nvPr>
            <p:ph idx="4294967295"/>
          </p:nvPr>
        </p:nvSpPr>
        <p:spPr>
          <a:xfrm>
            <a:off x="468912" y="825399"/>
            <a:ext cx="8173820" cy="3650468"/>
          </a:xfrm>
          <a:prstGeom prst="rect">
            <a:avLst/>
          </a:prstGeom>
        </p:spPr>
        <p:txBody>
          <a:bodyPr vert="horz" lIns="91440" tIns="45720" rIns="91440" bIns="45720" rtlCol="0" anchor="t">
            <a:noAutofit/>
          </a:bodyPr>
          <a:lstStyle/>
          <a:p>
            <a:r>
              <a:rPr lang="en-GB" sz="1600" dirty="0">
                <a:ea typeface="Times New Roman" panose="02020603050405020304" pitchFamily="18" charset="0"/>
                <a:cs typeface="Calibri"/>
              </a:rPr>
              <a:t>Introductions </a:t>
            </a:r>
            <a:endParaRPr lang="en-GB" sz="1600" dirty="0">
              <a:effectLst/>
              <a:ea typeface="Times New Roman" panose="02020603050405020304" pitchFamily="18" charset="0"/>
              <a:cs typeface="Calibri"/>
            </a:endParaRPr>
          </a:p>
          <a:p>
            <a:r>
              <a:rPr lang="en-GB" sz="1600" dirty="0">
                <a:ea typeface="Calibri"/>
                <a:cs typeface="Calibri"/>
              </a:rPr>
              <a:t>Actions review </a:t>
            </a:r>
          </a:p>
          <a:p>
            <a:r>
              <a:rPr lang="en-GB" sz="1600" dirty="0">
                <a:ea typeface="Calibri"/>
                <a:cs typeface="Calibri"/>
              </a:rPr>
              <a:t>Bathing Water analysis </a:t>
            </a:r>
            <a:endParaRPr lang="en-GB" sz="1600" dirty="0">
              <a:effectLst/>
              <a:ea typeface="Calibri"/>
              <a:cs typeface="Calibri"/>
            </a:endParaRPr>
          </a:p>
          <a:p>
            <a:r>
              <a:rPr lang="en-GB" sz="1600" dirty="0">
                <a:effectLst/>
                <a:ea typeface="Times New Roman" panose="02020603050405020304" pitchFamily="18" charset="0"/>
                <a:cs typeface="Calibri"/>
              </a:rPr>
              <a:t>Investigations – What has changed since the last meeting in </a:t>
            </a:r>
            <a:r>
              <a:rPr lang="en-GB" sz="1600" dirty="0">
                <a:ea typeface="Times New Roman" panose="02020603050405020304" pitchFamily="18" charset="0"/>
                <a:cs typeface="Calibri"/>
              </a:rPr>
              <a:t>June</a:t>
            </a:r>
            <a:endParaRPr lang="en-GB" sz="1600" dirty="0">
              <a:effectLst/>
              <a:ea typeface="Calibri" panose="020F0502020204030204" pitchFamily="34" charset="0"/>
              <a:cs typeface="Calibri"/>
            </a:endParaRPr>
          </a:p>
          <a:p>
            <a:r>
              <a:rPr lang="en-GB" sz="1600" dirty="0">
                <a:ea typeface="Calibri"/>
                <a:cs typeface="Calibri"/>
              </a:rPr>
              <a:t>Proactive CCTV and sewer rehab programme</a:t>
            </a:r>
            <a:endParaRPr lang="en-GB" sz="1600" dirty="0">
              <a:ea typeface="Times New Roman" panose="02020603050405020304" pitchFamily="18" charset="0"/>
              <a:cs typeface="Calibri"/>
            </a:endParaRPr>
          </a:p>
          <a:p>
            <a:r>
              <a:rPr lang="en-GB" sz="1600" dirty="0">
                <a:effectLst/>
                <a:ea typeface="Times New Roman" panose="02020603050405020304" pitchFamily="18" charset="0"/>
                <a:cs typeface="Calibri"/>
              </a:rPr>
              <a:t>Citizen Science </a:t>
            </a:r>
            <a:r>
              <a:rPr lang="en-GB" sz="1600" dirty="0">
                <a:ea typeface="Times New Roman" panose="02020603050405020304" pitchFamily="18" charset="0"/>
                <a:cs typeface="Calibri"/>
              </a:rPr>
              <a:t>Update </a:t>
            </a:r>
            <a:endParaRPr lang="en-GB" sz="1600" dirty="0">
              <a:effectLst/>
              <a:ea typeface="Calibri" panose="020F0502020204030204" pitchFamily="34" charset="0"/>
              <a:cs typeface="Calibri" panose="020F0502020204030204" pitchFamily="34" charset="0"/>
            </a:endParaRPr>
          </a:p>
          <a:p>
            <a:r>
              <a:rPr lang="en-GB" sz="1600" dirty="0">
                <a:ea typeface="Calibri"/>
                <a:cs typeface="Calibri"/>
              </a:rPr>
              <a:t>Management of questions group spokesperson</a:t>
            </a:r>
          </a:p>
          <a:p>
            <a:r>
              <a:rPr lang="en-GB" sz="1600" dirty="0">
                <a:ea typeface="Calibri"/>
                <a:cs typeface="Calibri"/>
              </a:rPr>
              <a:t>Next meeting dates </a:t>
            </a:r>
          </a:p>
          <a:p>
            <a:r>
              <a:rPr lang="en-GB" sz="1600" dirty="0">
                <a:ea typeface="Calibri"/>
                <a:cs typeface="Calibri"/>
              </a:rPr>
              <a:t>Open floor Q and A </a:t>
            </a:r>
            <a:endParaRPr lang="en-GB" sz="1600" dirty="0">
              <a:effectLst/>
              <a:ea typeface="Calibri" panose="020F0502020204030204" pitchFamily="34" charset="0"/>
              <a:cs typeface="Calibri"/>
            </a:endParaRPr>
          </a:p>
          <a:p>
            <a:pPr marL="0" indent="0">
              <a:buNone/>
            </a:pPr>
            <a:endParaRPr lang="en-GB" dirty="0">
              <a:latin typeface="Times New Roman"/>
              <a:ea typeface="Calibri" panose="020F0502020204030204" pitchFamily="34" charset="0"/>
              <a:cs typeface="Calibri" panose="020F0502020204030204" pitchFamily="34" charset="0"/>
            </a:endParaRPr>
          </a:p>
          <a:p>
            <a:pPr marL="0" indent="0">
              <a:buNone/>
            </a:pPr>
            <a:endParaRPr lang="en-GB" dirty="0">
              <a:latin typeface="Calibri" panose="020F0502020204030204" pitchFamily="34" charset="0"/>
              <a:ea typeface="Calibri" panose="020F0502020204030204" pitchFamily="34" charset="0"/>
              <a:cs typeface="Calibri" panose="020F0502020204030204" pitchFamily="34" charset="0"/>
            </a:endParaRPr>
          </a:p>
          <a:p>
            <a:endParaRPr lang="en-US" dirty="0">
              <a:cs typeface="Arial"/>
            </a:endParaRPr>
          </a:p>
        </p:txBody>
      </p:sp>
      <p:sp>
        <p:nvSpPr>
          <p:cNvPr id="4" name="Slide Number Placeholder 3">
            <a:extLst>
              <a:ext uri="{FF2B5EF4-FFF2-40B4-BE49-F238E27FC236}">
                <a16:creationId xmlns:a16="http://schemas.microsoft.com/office/drawing/2014/main" id="{FBAE8947-D2A7-FD40-B81D-C32B66D04A68}"/>
              </a:ext>
            </a:extLst>
          </p:cNvPr>
          <p:cNvSpPr>
            <a:spLocks noGrp="1"/>
          </p:cNvSpPr>
          <p:nvPr>
            <p:ph type="sldNum" sz="quarter" idx="11"/>
          </p:nvPr>
        </p:nvSpPr>
        <p:spPr/>
        <p:txBody>
          <a:bodyPr/>
          <a:lstStyle/>
          <a:p>
            <a:fld id="{E68B66A6-FD11-43D4-B666-F3E94C391CA6}" type="slidenum">
              <a:rPr lang="en-GB" smtClean="0"/>
              <a:pPr/>
              <a:t>2</a:t>
            </a:fld>
            <a:endParaRPr lang="en-GB"/>
          </a:p>
        </p:txBody>
      </p:sp>
    </p:spTree>
    <p:extLst>
      <p:ext uri="{BB962C8B-B14F-4D97-AF65-F5344CB8AC3E}">
        <p14:creationId xmlns:p14="http://schemas.microsoft.com/office/powerpoint/2010/main" val="66319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ADFD022-265F-D15E-E015-E15DE167794D}"/>
              </a:ext>
            </a:extLst>
          </p:cNvPr>
          <p:cNvSpPr>
            <a:spLocks noGrp="1"/>
          </p:cNvSpPr>
          <p:nvPr>
            <p:ph type="sldNum" sz="quarter" idx="11"/>
          </p:nvPr>
        </p:nvSpPr>
        <p:spPr/>
        <p:txBody>
          <a:bodyPr/>
          <a:lstStyle/>
          <a:p>
            <a:fld id="{E68B66A6-FD11-43D4-B666-F3E94C391CA6}" type="slidenum">
              <a:rPr lang="en-GB" smtClean="0"/>
              <a:pPr/>
              <a:t>20</a:t>
            </a:fld>
            <a:endParaRPr lang="en-GB"/>
          </a:p>
        </p:txBody>
      </p:sp>
      <p:sp>
        <p:nvSpPr>
          <p:cNvPr id="5" name="Title 4">
            <a:extLst>
              <a:ext uri="{FF2B5EF4-FFF2-40B4-BE49-F238E27FC236}">
                <a16:creationId xmlns:a16="http://schemas.microsoft.com/office/drawing/2014/main" id="{27662283-ECD6-C630-124B-019F6B4BCC5C}"/>
              </a:ext>
            </a:extLst>
          </p:cNvPr>
          <p:cNvSpPr>
            <a:spLocks noGrp="1"/>
          </p:cNvSpPr>
          <p:nvPr>
            <p:ph type="title"/>
          </p:nvPr>
        </p:nvSpPr>
        <p:spPr/>
        <p:txBody>
          <a:bodyPr/>
          <a:lstStyle/>
          <a:p>
            <a:r>
              <a:rPr lang="en-GB"/>
              <a:t>Bathing Water investigations</a:t>
            </a:r>
          </a:p>
        </p:txBody>
      </p:sp>
    </p:spTree>
    <p:extLst>
      <p:ext uri="{BB962C8B-B14F-4D97-AF65-F5344CB8AC3E}">
        <p14:creationId xmlns:p14="http://schemas.microsoft.com/office/powerpoint/2010/main" val="3842458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FA68AA-8AC9-7BFE-AEBA-AD6BE99B591C}"/>
              </a:ext>
            </a:extLst>
          </p:cNvPr>
          <p:cNvSpPr>
            <a:spLocks noGrp="1"/>
          </p:cNvSpPr>
          <p:nvPr>
            <p:ph type="title"/>
          </p:nvPr>
        </p:nvSpPr>
        <p:spPr/>
        <p:txBody>
          <a:bodyPr/>
          <a:lstStyle/>
          <a:p>
            <a:r>
              <a:rPr lang="en-GB"/>
              <a:t>Investigation highlights</a:t>
            </a:r>
          </a:p>
        </p:txBody>
      </p:sp>
      <p:sp>
        <p:nvSpPr>
          <p:cNvPr id="3" name="Slide Number Placeholder 2">
            <a:extLst>
              <a:ext uri="{FF2B5EF4-FFF2-40B4-BE49-F238E27FC236}">
                <a16:creationId xmlns:a16="http://schemas.microsoft.com/office/drawing/2014/main" id="{7707738D-76F1-7C20-558D-FE563D297D00}"/>
              </a:ext>
            </a:extLst>
          </p:cNvPr>
          <p:cNvSpPr>
            <a:spLocks noGrp="1"/>
          </p:cNvSpPr>
          <p:nvPr>
            <p:ph type="sldNum" sz="quarter" idx="11"/>
          </p:nvPr>
        </p:nvSpPr>
        <p:spPr/>
        <p:txBody>
          <a:bodyPr/>
          <a:lstStyle/>
          <a:p>
            <a:fld id="{E68B66A6-FD11-43D4-B666-F3E94C391CA6}" type="slidenum">
              <a:rPr lang="en-GB" smtClean="0"/>
              <a:pPr/>
              <a:t>21</a:t>
            </a:fld>
            <a:endParaRPr lang="en-GB"/>
          </a:p>
        </p:txBody>
      </p:sp>
      <p:sp>
        <p:nvSpPr>
          <p:cNvPr id="6" name="Content Placeholder 5">
            <a:extLst>
              <a:ext uri="{FF2B5EF4-FFF2-40B4-BE49-F238E27FC236}">
                <a16:creationId xmlns:a16="http://schemas.microsoft.com/office/drawing/2014/main" id="{C4431676-6876-BB26-DFC5-A004F2BF6077}"/>
              </a:ext>
            </a:extLst>
          </p:cNvPr>
          <p:cNvSpPr>
            <a:spLocks noGrp="1"/>
          </p:cNvSpPr>
          <p:nvPr>
            <p:ph idx="1"/>
          </p:nvPr>
        </p:nvSpPr>
        <p:spPr>
          <a:xfrm>
            <a:off x="755576" y="1188000"/>
            <a:ext cx="7827000" cy="3420000"/>
          </a:xfrm>
        </p:spPr>
        <p:txBody>
          <a:bodyPr vert="horz" lIns="91440" tIns="45720" rIns="91440" bIns="45720" rtlCol="0" anchor="t">
            <a:noAutofit/>
          </a:bodyPr>
          <a:lstStyle/>
          <a:p>
            <a:r>
              <a:rPr lang="en-GB" sz="1400" b="1"/>
              <a:t>Dymchurch WTW improvements. </a:t>
            </a:r>
            <a:r>
              <a:rPr lang="en-GB" sz="1400"/>
              <a:t>Samples collected from the final effluent, have shown a consistent</a:t>
            </a:r>
            <a:r>
              <a:rPr lang="en-GB" sz="1400" b="1"/>
              <a:t> </a:t>
            </a:r>
            <a:r>
              <a:rPr lang="en-GB" sz="1400"/>
              <a:t>improvement in bacteria and solids removal. A reduction has been 95% observed post UV treatment.</a:t>
            </a:r>
            <a:endParaRPr lang="en-GB" sz="1400">
              <a:cs typeface="Arial"/>
            </a:endParaRPr>
          </a:p>
          <a:p>
            <a:r>
              <a:rPr lang="en-GB" sz="1400" b="1"/>
              <a:t>Electro-scan survey </a:t>
            </a:r>
            <a:r>
              <a:rPr lang="en-GB" sz="1400"/>
              <a:t>completed on foul system in the Sea Wall area if Dymchurch.  The report suggests there are areas that exfiltration could occur. Work orders raised to reline sewers</a:t>
            </a:r>
            <a:endParaRPr lang="en-GB" sz="1400">
              <a:cs typeface="Arial"/>
            </a:endParaRPr>
          </a:p>
          <a:p>
            <a:r>
              <a:rPr lang="en-GB" sz="1400"/>
              <a:t>Investigations in the Pent stream, Folkestone have identified </a:t>
            </a:r>
            <a:r>
              <a:rPr lang="en-GB" sz="1400" b="1"/>
              <a:t>3 illegally connected properties </a:t>
            </a:r>
            <a:r>
              <a:rPr lang="en-GB" sz="1400"/>
              <a:t>identified, including a toilet misconnection. </a:t>
            </a:r>
            <a:endParaRPr lang="en-GB" sz="1400">
              <a:cs typeface="Arial"/>
            </a:endParaRPr>
          </a:p>
          <a:p>
            <a:r>
              <a:rPr lang="en-GB" sz="1400" b="1"/>
              <a:t>Sewer rehab </a:t>
            </a:r>
            <a:r>
              <a:rPr lang="en-GB" sz="1400"/>
              <a:t>work has started in Folkestone. See slide 22</a:t>
            </a:r>
            <a:endParaRPr lang="en-GB" sz="1400">
              <a:cs typeface="Arial"/>
            </a:endParaRPr>
          </a:p>
          <a:p>
            <a:r>
              <a:rPr lang="en-GB" sz="1400" b="1"/>
              <a:t>CCTV investigations </a:t>
            </a:r>
            <a:r>
              <a:rPr lang="en-GB" sz="1400"/>
              <a:t>have identified sewers that require remediation </a:t>
            </a:r>
            <a:endParaRPr lang="en-GB" sz="1400">
              <a:cs typeface="Arial"/>
            </a:endParaRPr>
          </a:p>
          <a:p>
            <a:r>
              <a:rPr lang="en-GB" sz="1400"/>
              <a:t>Continued monitoring of </a:t>
            </a:r>
            <a:r>
              <a:rPr lang="en-GB" sz="1400" err="1"/>
              <a:t>Littlestone</a:t>
            </a:r>
            <a:r>
              <a:rPr lang="en-GB" sz="1400"/>
              <a:t> and St Mary’s Bay</a:t>
            </a:r>
            <a:endParaRPr lang="en-GB" sz="1400">
              <a:cs typeface="Arial"/>
            </a:endParaRPr>
          </a:p>
          <a:p>
            <a:r>
              <a:rPr lang="en-GB" sz="1400"/>
              <a:t>Continued collaboration with Folkestone &amp; Hythe council and Environment Agency</a:t>
            </a:r>
            <a:endParaRPr lang="en-GB" sz="1400">
              <a:cs typeface="Arial"/>
            </a:endParaRPr>
          </a:p>
        </p:txBody>
      </p:sp>
    </p:spTree>
    <p:extLst>
      <p:ext uri="{BB962C8B-B14F-4D97-AF65-F5344CB8AC3E}">
        <p14:creationId xmlns:p14="http://schemas.microsoft.com/office/powerpoint/2010/main" val="2854516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F590F-204D-8453-EE0F-C585CC7A34E2}"/>
              </a:ext>
            </a:extLst>
          </p:cNvPr>
          <p:cNvSpPr>
            <a:spLocks noGrp="1"/>
          </p:cNvSpPr>
          <p:nvPr>
            <p:ph type="title"/>
          </p:nvPr>
        </p:nvSpPr>
        <p:spPr/>
        <p:txBody>
          <a:bodyPr/>
          <a:lstStyle/>
          <a:p>
            <a:r>
              <a:rPr lang="en-US">
                <a:cs typeface="Arial"/>
              </a:rPr>
              <a:t>Bathing water Sewer rehab </a:t>
            </a:r>
          </a:p>
        </p:txBody>
      </p:sp>
      <p:sp>
        <p:nvSpPr>
          <p:cNvPr id="3" name="Slide Number Placeholder 2">
            <a:extLst>
              <a:ext uri="{FF2B5EF4-FFF2-40B4-BE49-F238E27FC236}">
                <a16:creationId xmlns:a16="http://schemas.microsoft.com/office/drawing/2014/main" id="{8EE7EE26-0AFE-34E8-CBD4-6BFABC21E444}"/>
              </a:ext>
            </a:extLst>
          </p:cNvPr>
          <p:cNvSpPr>
            <a:spLocks noGrp="1"/>
          </p:cNvSpPr>
          <p:nvPr>
            <p:ph type="sldNum" sz="quarter" idx="11"/>
          </p:nvPr>
        </p:nvSpPr>
        <p:spPr/>
        <p:txBody>
          <a:bodyPr/>
          <a:lstStyle/>
          <a:p>
            <a:fld id="{E68B66A6-FD11-43D4-B666-F3E94C391CA6}" type="slidenum">
              <a:rPr lang="en-GB" smtClean="0"/>
              <a:pPr/>
              <a:t>22</a:t>
            </a:fld>
            <a:endParaRPr lang="en-GB"/>
          </a:p>
        </p:txBody>
      </p:sp>
      <p:sp>
        <p:nvSpPr>
          <p:cNvPr id="10" name="Rectangle: Rounded Corners 9">
            <a:extLst>
              <a:ext uri="{FF2B5EF4-FFF2-40B4-BE49-F238E27FC236}">
                <a16:creationId xmlns:a16="http://schemas.microsoft.com/office/drawing/2014/main" id="{DEAE14C2-3025-200A-9D38-52EEEE04D3EE}"/>
              </a:ext>
            </a:extLst>
          </p:cNvPr>
          <p:cNvSpPr/>
          <p:nvPr/>
        </p:nvSpPr>
        <p:spPr>
          <a:xfrm>
            <a:off x="380174" y="1221250"/>
            <a:ext cx="4686382" cy="3605647"/>
          </a:xfrm>
          <a:prstGeom prst="roundRect">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523FE90B-35FA-18CC-C7FE-A775D1435432}"/>
              </a:ext>
            </a:extLst>
          </p:cNvPr>
          <p:cNvSpPr txBox="1"/>
          <p:nvPr/>
        </p:nvSpPr>
        <p:spPr>
          <a:xfrm>
            <a:off x="443423" y="1459085"/>
            <a:ext cx="4564003" cy="3382144"/>
          </a:xfrm>
          <a:prstGeom prst="rect">
            <a:avLst/>
          </a:prstGeom>
          <a:noFill/>
        </p:spPr>
        <p:txBody>
          <a:bodyPr wrap="square" lIns="91440" tIns="45720" rIns="91440" bIns="45720" anchor="t">
            <a:spAutoFit/>
          </a:bodyPr>
          <a:lstStyle/>
          <a:p>
            <a:pPr marL="285750" indent="-285750">
              <a:lnSpc>
                <a:spcPct val="150000"/>
              </a:lnSpc>
              <a:buClr>
                <a:schemeClr val="bg2"/>
              </a:buClr>
              <a:buFont typeface="Arial" panose="020B0604020202020204" pitchFamily="34" charset="0"/>
              <a:buChar char="•"/>
            </a:pPr>
            <a:r>
              <a:rPr lang="en-US" sz="1400" b="0" dirty="0">
                <a:cs typeface="Arial"/>
              </a:rPr>
              <a:t>Further analysis to the </a:t>
            </a:r>
            <a:r>
              <a:rPr lang="en-US" sz="1400" dirty="0">
                <a:cs typeface="Arial"/>
              </a:rPr>
              <a:t>remediation list, factoring in priority</a:t>
            </a:r>
            <a:r>
              <a:rPr lang="en-US" sz="1400" b="0" dirty="0">
                <a:cs typeface="Arial"/>
              </a:rPr>
              <a:t>, number of defect, pathway to bathing water</a:t>
            </a:r>
            <a:r>
              <a:rPr lang="en-US" sz="1400" dirty="0">
                <a:cs typeface="Arial"/>
              </a:rPr>
              <a:t>.</a:t>
            </a:r>
            <a:endParaRPr lang="en-US" sz="1400" b="0" dirty="0">
              <a:cs typeface="Arial"/>
            </a:endParaRPr>
          </a:p>
          <a:p>
            <a:pPr marL="285750" indent="-285750">
              <a:lnSpc>
                <a:spcPct val="150000"/>
              </a:lnSpc>
              <a:buClr>
                <a:schemeClr val="bg2"/>
              </a:buClr>
              <a:buFont typeface="Arial" panose="020B0604020202020204" pitchFamily="34" charset="0"/>
              <a:buChar char="•"/>
            </a:pPr>
            <a:r>
              <a:rPr lang="en-US" sz="1400" dirty="0">
                <a:cs typeface="Arial"/>
              </a:rPr>
              <a:t>All permits for repairs have been submitted</a:t>
            </a:r>
          </a:p>
          <a:p>
            <a:pPr marL="285750" indent="-285750">
              <a:lnSpc>
                <a:spcPct val="150000"/>
              </a:lnSpc>
              <a:buClr>
                <a:schemeClr val="bg2"/>
              </a:buClr>
              <a:buFont typeface="Arial" panose="020B0604020202020204" pitchFamily="34" charset="0"/>
              <a:buChar char="•"/>
            </a:pPr>
            <a:r>
              <a:rPr lang="en-US" sz="1400" dirty="0">
                <a:cs typeface="Arial"/>
              </a:rPr>
              <a:t>Negotiations to start with local Authority to avoid saturation</a:t>
            </a:r>
          </a:p>
          <a:p>
            <a:pPr marL="285750" indent="-285750">
              <a:lnSpc>
                <a:spcPct val="150000"/>
              </a:lnSpc>
              <a:buClr>
                <a:schemeClr val="bg2"/>
              </a:buClr>
              <a:buFont typeface="Arial" panose="020B0604020202020204" pitchFamily="34" charset="0"/>
              <a:buChar char="•"/>
            </a:pPr>
            <a:r>
              <a:rPr lang="en-US" sz="1400" dirty="0">
                <a:cs typeface="Arial"/>
              </a:rPr>
              <a:t>The Bayle, Folkestone work already complete</a:t>
            </a:r>
          </a:p>
          <a:p>
            <a:pPr>
              <a:lnSpc>
                <a:spcPct val="150000"/>
              </a:lnSpc>
              <a:buClr>
                <a:schemeClr val="bg2"/>
              </a:buClr>
            </a:pPr>
            <a:endParaRPr lang="en-US" sz="1200" dirty="0">
              <a:cs typeface="Arial"/>
            </a:endParaRPr>
          </a:p>
          <a:p>
            <a:r>
              <a:rPr lang="en-US" sz="1200" dirty="0">
                <a:cs typeface="Arial"/>
              </a:rPr>
              <a:t>“</a:t>
            </a:r>
            <a:r>
              <a:rPr lang="en-GB" sz="1200" dirty="0">
                <a:effectLst/>
                <a:ea typeface="Calibri"/>
                <a:cs typeface="Aptos" panose="020B0004020202020204" pitchFamily="34" charset="0"/>
              </a:rPr>
              <a:t>Following CCTV inspection works from node TR22359802X, it has now been confirmed that a previous repair has already been completed at this location, and no faults have been found”.</a:t>
            </a:r>
          </a:p>
          <a:p>
            <a:pPr>
              <a:lnSpc>
                <a:spcPct val="150000"/>
              </a:lnSpc>
              <a:buClr>
                <a:schemeClr val="bg2"/>
              </a:buClr>
            </a:pPr>
            <a:endParaRPr lang="en-US" sz="1200" dirty="0">
              <a:cs typeface="Arial"/>
            </a:endParaRPr>
          </a:p>
          <a:p>
            <a:pPr>
              <a:lnSpc>
                <a:spcPct val="150000"/>
              </a:lnSpc>
              <a:buClr>
                <a:schemeClr val="bg2"/>
              </a:buClr>
            </a:pPr>
            <a:endParaRPr lang="en-US" sz="1200" dirty="0">
              <a:cs typeface="Arial"/>
            </a:endParaRPr>
          </a:p>
        </p:txBody>
      </p:sp>
      <p:pic>
        <p:nvPicPr>
          <p:cNvPr id="17" name="Picture 16">
            <a:extLst>
              <a:ext uri="{FF2B5EF4-FFF2-40B4-BE49-F238E27FC236}">
                <a16:creationId xmlns:a16="http://schemas.microsoft.com/office/drawing/2014/main" id="{06D48112-00EC-3465-C164-2F42A8E9951B}"/>
              </a:ext>
            </a:extLst>
          </p:cNvPr>
          <p:cNvPicPr>
            <a:picLocks noChangeAspect="1"/>
          </p:cNvPicPr>
          <p:nvPr/>
        </p:nvPicPr>
        <p:blipFill>
          <a:blip r:embed="rId3"/>
          <a:stretch>
            <a:fillRect/>
          </a:stretch>
        </p:blipFill>
        <p:spPr>
          <a:xfrm>
            <a:off x="7221743" y="80006"/>
            <a:ext cx="1638254" cy="1104040"/>
          </a:xfrm>
          <a:prstGeom prst="rect">
            <a:avLst/>
          </a:prstGeom>
        </p:spPr>
      </p:pic>
      <p:pic>
        <p:nvPicPr>
          <p:cNvPr id="11" name="Picture 10" descr="A crosswalk on a street&#10;&#10;AI-generated content may be incorrect.">
            <a:extLst>
              <a:ext uri="{FF2B5EF4-FFF2-40B4-BE49-F238E27FC236}">
                <a16:creationId xmlns:a16="http://schemas.microsoft.com/office/drawing/2014/main" id="{3102DB61-E4B5-2F25-530B-51433A707C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21743" y="1238469"/>
            <a:ext cx="1638254" cy="1988521"/>
          </a:xfrm>
          <a:prstGeom prst="rect">
            <a:avLst/>
          </a:prstGeom>
        </p:spPr>
      </p:pic>
      <p:pic>
        <p:nvPicPr>
          <p:cNvPr id="13" name="Picture 12">
            <a:extLst>
              <a:ext uri="{FF2B5EF4-FFF2-40B4-BE49-F238E27FC236}">
                <a16:creationId xmlns:a16="http://schemas.microsoft.com/office/drawing/2014/main" id="{8CFEE91C-6C97-8993-AC50-99BF457716B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83666" y="3277459"/>
            <a:ext cx="2276331" cy="1693181"/>
          </a:xfrm>
          <a:prstGeom prst="rect">
            <a:avLst/>
          </a:prstGeom>
        </p:spPr>
      </p:pic>
    </p:spTree>
    <p:extLst>
      <p:ext uri="{BB962C8B-B14F-4D97-AF65-F5344CB8AC3E}">
        <p14:creationId xmlns:p14="http://schemas.microsoft.com/office/powerpoint/2010/main" val="460511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5D93C0A-C524-4DDD-2822-A8DAE83388B5}"/>
              </a:ext>
            </a:extLst>
          </p:cNvPr>
          <p:cNvSpPr/>
          <p:nvPr/>
        </p:nvSpPr>
        <p:spPr>
          <a:xfrm>
            <a:off x="632193" y="826102"/>
            <a:ext cx="3742923" cy="2609745"/>
          </a:xfrm>
          <a:prstGeom prst="roundRect">
            <a:avLst/>
          </a:prstGeom>
          <a:solidFill>
            <a:srgbClr val="5B9BD5">
              <a:alpha val="50000"/>
            </a:srgbClr>
          </a:solidFill>
          <a:ln>
            <a:noFill/>
          </a:ln>
          <a:effectLst/>
        </p:spPr>
        <p:txBody>
          <a:bodyPr lIns="91440" tIns="45720" rIns="91440" bIns="45720"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Proxima Nova Lt"/>
              <a:ea typeface="+mn-ea"/>
              <a:cs typeface="+mn-cs"/>
            </a:endParaRPr>
          </a:p>
        </p:txBody>
      </p:sp>
      <p:sp>
        <p:nvSpPr>
          <p:cNvPr id="7" name="Rectangle: Rounded Corners 6">
            <a:extLst>
              <a:ext uri="{FF2B5EF4-FFF2-40B4-BE49-F238E27FC236}">
                <a16:creationId xmlns:a16="http://schemas.microsoft.com/office/drawing/2014/main" id="{E71B14CE-9AEA-D20B-2DD9-E9F326228934}"/>
              </a:ext>
            </a:extLst>
          </p:cNvPr>
          <p:cNvSpPr/>
          <p:nvPr/>
        </p:nvSpPr>
        <p:spPr>
          <a:xfrm>
            <a:off x="632193" y="3524647"/>
            <a:ext cx="3658918" cy="1547497"/>
          </a:xfrm>
          <a:prstGeom prst="roundRect">
            <a:avLst/>
          </a:prstGeom>
          <a:solidFill>
            <a:srgbClr val="5B9BD5">
              <a:alpha val="50000"/>
            </a:srgbClr>
          </a:solidFill>
          <a:ln>
            <a:noFill/>
          </a:ln>
          <a:effectLst/>
        </p:spPr>
        <p:txBody>
          <a:bodyPr rtlCol="0" anchor="ctr"/>
          <a:lstStyle/>
          <a:p>
            <a:pPr algn="ctr" defTabSz="1219170"/>
            <a:endParaRPr lang="en-GB" sz="2400" kern="0">
              <a:solidFill>
                <a:prstClr val="white"/>
              </a:solidFill>
              <a:latin typeface="Proxima Nova Lt"/>
            </a:endParaRPr>
          </a:p>
        </p:txBody>
      </p:sp>
      <p:sp>
        <p:nvSpPr>
          <p:cNvPr id="5" name="Title 2">
            <a:extLst>
              <a:ext uri="{FF2B5EF4-FFF2-40B4-BE49-F238E27FC236}">
                <a16:creationId xmlns:a16="http://schemas.microsoft.com/office/drawing/2014/main" id="{40C98B81-18F4-F1AA-28BF-289E9B8DD20F}"/>
              </a:ext>
            </a:extLst>
          </p:cNvPr>
          <p:cNvSpPr txBox="1">
            <a:spLocks/>
          </p:cNvSpPr>
          <p:nvPr/>
        </p:nvSpPr>
        <p:spPr>
          <a:xfrm>
            <a:off x="254904" y="-83616"/>
            <a:ext cx="8072413" cy="119034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Arial Black" panose="020B0A04020102020204" pitchFamily="34" charset="0"/>
                <a:ea typeface="+mj-ea"/>
                <a:cs typeface="+mj-cs"/>
              </a:defRPr>
            </a:lvl1pPr>
          </a:lstStyle>
          <a:p>
            <a:pPr defTabSz="685783">
              <a:lnSpc>
                <a:spcPct val="100000"/>
              </a:lnSpc>
            </a:pPr>
            <a:r>
              <a:rPr lang="en-GB" sz="2400" b="1">
                <a:solidFill>
                  <a:srgbClr val="224289"/>
                </a:solidFill>
                <a:latin typeface="Arial"/>
                <a:ea typeface="Lato"/>
                <a:cs typeface="Arial"/>
              </a:rPr>
              <a:t>Bathing water investigations Folkestone &amp; Hythe</a:t>
            </a:r>
            <a:endParaRPr lang="en-GB" sz="2400" b="1">
              <a:solidFill>
                <a:srgbClr val="224289"/>
              </a:solidFill>
              <a:latin typeface="Arial" panose="020B0604020202020204" pitchFamily="34" charset="0"/>
              <a:ea typeface="Lato" panose="020F0502020204030203"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7D0806D0-757D-8D6C-1BA8-98EC4E9F6020}"/>
              </a:ext>
            </a:extLst>
          </p:cNvPr>
          <p:cNvSpPr/>
          <p:nvPr/>
        </p:nvSpPr>
        <p:spPr>
          <a:xfrm>
            <a:off x="4638312" y="3146648"/>
            <a:ext cx="4057434" cy="1918692"/>
          </a:xfrm>
          <a:prstGeom prst="roundRect">
            <a:avLst/>
          </a:prstGeom>
          <a:solidFill>
            <a:srgbClr val="5B9BD5">
              <a:alpha val="50000"/>
            </a:srgbClr>
          </a:solidFill>
          <a:ln>
            <a:noFill/>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Proxima Nova Lt"/>
              <a:ea typeface="+mn-ea"/>
              <a:cs typeface="+mn-cs"/>
            </a:endParaRPr>
          </a:p>
        </p:txBody>
      </p:sp>
      <p:sp>
        <p:nvSpPr>
          <p:cNvPr id="15" name="Rectangle: Rounded Corners 14">
            <a:extLst>
              <a:ext uri="{FF2B5EF4-FFF2-40B4-BE49-F238E27FC236}">
                <a16:creationId xmlns:a16="http://schemas.microsoft.com/office/drawing/2014/main" id="{2E567F34-901A-7F05-0084-B7E1A95D3E91}"/>
              </a:ext>
            </a:extLst>
          </p:cNvPr>
          <p:cNvSpPr/>
          <p:nvPr/>
        </p:nvSpPr>
        <p:spPr>
          <a:xfrm>
            <a:off x="4635328" y="826102"/>
            <a:ext cx="4032845" cy="2208430"/>
          </a:xfrm>
          <a:prstGeom prst="roundRect">
            <a:avLst/>
          </a:prstGeom>
          <a:solidFill>
            <a:srgbClr val="5B9BD5">
              <a:alpha val="50000"/>
            </a:srgbClr>
          </a:solidFill>
          <a:ln>
            <a:noFill/>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Proxima Nova Lt"/>
              <a:ea typeface="+mn-ea"/>
              <a:cs typeface="+mn-cs"/>
            </a:endParaRPr>
          </a:p>
        </p:txBody>
      </p:sp>
      <p:sp>
        <p:nvSpPr>
          <p:cNvPr id="16" name="TextBox 15">
            <a:extLst>
              <a:ext uri="{FF2B5EF4-FFF2-40B4-BE49-F238E27FC236}">
                <a16:creationId xmlns:a16="http://schemas.microsoft.com/office/drawing/2014/main" id="{4516DB98-FAB5-BA74-242C-1190BC034556}"/>
              </a:ext>
            </a:extLst>
          </p:cNvPr>
          <p:cNvSpPr txBox="1"/>
          <p:nvPr/>
        </p:nvSpPr>
        <p:spPr>
          <a:xfrm>
            <a:off x="4910985" y="909239"/>
            <a:ext cx="3456384" cy="307777"/>
          </a:xfrm>
          <a:prstGeom prst="rect">
            <a:avLst/>
          </a:prstGeom>
          <a:noFill/>
        </p:spPr>
        <p:txBody>
          <a:bodyPr wrap="square" lIns="91440" tIns="45720" rIns="91440" bIns="45720" rtlCol="0" anchor="t">
            <a:spAutoFit/>
          </a:bodyPr>
          <a:lstStyle/>
          <a:p>
            <a:pPr algn="ctr" defTabSz="914378"/>
            <a:r>
              <a:rPr lang="en-GB" sz="1400" b="1">
                <a:solidFill>
                  <a:srgbClr val="2C53A1"/>
                </a:solidFill>
                <a:cs typeface="Arial"/>
              </a:rPr>
              <a:t>St Mary’s Bay</a:t>
            </a:r>
          </a:p>
        </p:txBody>
      </p:sp>
      <p:sp>
        <p:nvSpPr>
          <p:cNvPr id="21" name="Slide Number Placeholder 2">
            <a:extLst>
              <a:ext uri="{FF2B5EF4-FFF2-40B4-BE49-F238E27FC236}">
                <a16:creationId xmlns:a16="http://schemas.microsoft.com/office/drawing/2014/main" id="{23A0C0D6-CBC8-EC6C-F748-82BAAEB1DA7D}"/>
              </a:ext>
            </a:extLst>
          </p:cNvPr>
          <p:cNvSpPr txBox="1">
            <a:spLocks/>
          </p:cNvSpPr>
          <p:nvPr/>
        </p:nvSpPr>
        <p:spPr>
          <a:xfrm>
            <a:off x="323528" y="4675222"/>
            <a:ext cx="390520" cy="274637"/>
          </a:xfrm>
          <a:prstGeom prst="rect">
            <a:avLst/>
          </a:prstGeom>
        </p:spPr>
        <p:txBody>
          <a:bodyPr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E68B66A6-FD11-43D4-B666-F3E94C391CA6}" type="slidenum">
              <a:rPr lang="en-GB" sz="800" b="1" smtClean="0">
                <a:solidFill>
                  <a:schemeClr val="bg1"/>
                </a:solidFill>
              </a:rPr>
              <a:pPr>
                <a:spcAft>
                  <a:spcPts val="600"/>
                </a:spcAft>
              </a:pPr>
              <a:t>23</a:t>
            </a:fld>
            <a:endParaRPr lang="en-GB" sz="800" b="1">
              <a:solidFill>
                <a:schemeClr val="bg1"/>
              </a:solidFill>
            </a:endParaRPr>
          </a:p>
        </p:txBody>
      </p:sp>
      <p:sp>
        <p:nvSpPr>
          <p:cNvPr id="3" name="TextBox 2">
            <a:extLst>
              <a:ext uri="{FF2B5EF4-FFF2-40B4-BE49-F238E27FC236}">
                <a16:creationId xmlns:a16="http://schemas.microsoft.com/office/drawing/2014/main" id="{CB01343D-487E-29FC-06B1-076169FF9D03}"/>
              </a:ext>
            </a:extLst>
          </p:cNvPr>
          <p:cNvSpPr txBox="1"/>
          <p:nvPr/>
        </p:nvSpPr>
        <p:spPr>
          <a:xfrm>
            <a:off x="380218" y="3569753"/>
            <a:ext cx="3768804" cy="307777"/>
          </a:xfrm>
          <a:prstGeom prst="rect">
            <a:avLst/>
          </a:prstGeom>
          <a:noFill/>
        </p:spPr>
        <p:txBody>
          <a:bodyPr wrap="square" lIns="91440" tIns="45720" rIns="91440" bIns="45720" rtlCol="0" anchor="t">
            <a:spAutoFit/>
          </a:bodyPr>
          <a:lstStyle/>
          <a:p>
            <a:pPr algn="ctr" defTabSz="914378"/>
            <a:r>
              <a:rPr lang="en-GB" sz="1400" b="1">
                <a:solidFill>
                  <a:srgbClr val="2C53A1"/>
                </a:solidFill>
                <a:cs typeface="Arial"/>
              </a:rPr>
              <a:t>Littlestone</a:t>
            </a:r>
          </a:p>
        </p:txBody>
      </p:sp>
      <p:sp>
        <p:nvSpPr>
          <p:cNvPr id="18" name="Slide Number Placeholder 2">
            <a:extLst>
              <a:ext uri="{FF2B5EF4-FFF2-40B4-BE49-F238E27FC236}">
                <a16:creationId xmlns:a16="http://schemas.microsoft.com/office/drawing/2014/main" id="{1C3669BB-F023-E170-9999-72185DDF0DC5}"/>
              </a:ext>
            </a:extLst>
          </p:cNvPr>
          <p:cNvSpPr txBox="1">
            <a:spLocks/>
          </p:cNvSpPr>
          <p:nvPr/>
        </p:nvSpPr>
        <p:spPr>
          <a:xfrm>
            <a:off x="4202107" y="4042761"/>
            <a:ext cx="390520" cy="274637"/>
          </a:xfrm>
          <a:prstGeom prst="rect">
            <a:avLst/>
          </a:prstGeom>
        </p:spPr>
        <p:txBody>
          <a:bodyPr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E68B66A6-FD11-43D4-B666-F3E94C391CA6}" type="slidenum">
              <a:rPr lang="en-GB" sz="800" b="1" smtClean="0">
                <a:solidFill>
                  <a:schemeClr val="bg1"/>
                </a:solidFill>
              </a:rPr>
              <a:pPr>
                <a:spcAft>
                  <a:spcPts val="600"/>
                </a:spcAft>
              </a:pPr>
              <a:t>23</a:t>
            </a:fld>
            <a:endParaRPr lang="en-GB" sz="800" b="1">
              <a:solidFill>
                <a:schemeClr val="bg1"/>
              </a:solidFill>
            </a:endParaRPr>
          </a:p>
        </p:txBody>
      </p:sp>
      <p:sp>
        <p:nvSpPr>
          <p:cNvPr id="6" name="TextBox 5">
            <a:extLst>
              <a:ext uri="{FF2B5EF4-FFF2-40B4-BE49-F238E27FC236}">
                <a16:creationId xmlns:a16="http://schemas.microsoft.com/office/drawing/2014/main" id="{E57D1867-B3E2-5225-8F4B-A0C4C8E91F1A}"/>
              </a:ext>
            </a:extLst>
          </p:cNvPr>
          <p:cNvSpPr txBox="1"/>
          <p:nvPr/>
        </p:nvSpPr>
        <p:spPr>
          <a:xfrm>
            <a:off x="655900" y="909239"/>
            <a:ext cx="3456384" cy="307777"/>
          </a:xfrm>
          <a:prstGeom prst="rect">
            <a:avLst/>
          </a:prstGeom>
          <a:noFill/>
        </p:spPr>
        <p:txBody>
          <a:bodyPr wrap="square" lIns="91440" tIns="45720" rIns="91440" bIns="45720" rtlCol="0" anchor="t">
            <a:spAutoFit/>
          </a:bodyPr>
          <a:lstStyle/>
          <a:p>
            <a:pPr algn="ctr" defTabSz="914378"/>
            <a:r>
              <a:rPr lang="en-GB" sz="1400" b="1">
                <a:solidFill>
                  <a:srgbClr val="2C53A1"/>
                </a:solidFill>
                <a:latin typeface="Arial"/>
                <a:cs typeface="Arial"/>
              </a:rPr>
              <a:t>Dymchurch</a:t>
            </a:r>
            <a:endParaRPr lang="en-GB" sz="1400" b="1">
              <a:solidFill>
                <a:srgbClr val="2C53A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8D0AFDC-DC7D-354A-444D-9E59E32CC82F}"/>
              </a:ext>
            </a:extLst>
          </p:cNvPr>
          <p:cNvSpPr txBox="1"/>
          <p:nvPr/>
        </p:nvSpPr>
        <p:spPr>
          <a:xfrm>
            <a:off x="776631" y="1227794"/>
            <a:ext cx="3483448" cy="2154436"/>
          </a:xfrm>
          <a:prstGeom prst="rect">
            <a:avLst/>
          </a:prstGeom>
          <a:noFill/>
        </p:spPr>
        <p:txBody>
          <a:bodyPr wrap="square" rtlCol="0">
            <a:spAutoFit/>
          </a:bodyPr>
          <a:lstStyle/>
          <a:p>
            <a:r>
              <a:rPr lang="en-GB" sz="900">
                <a:effectLst/>
                <a:ea typeface="Times New Roman" panose="02020603050405020304" pitchFamily="18" charset="0"/>
                <a:cs typeface="Aptos" panose="020B0004020202020204" pitchFamily="34" charset="0"/>
              </a:rPr>
              <a:t>Illegal Connections survey of the surface water catchment completed in 2024</a:t>
            </a:r>
            <a:r>
              <a:rPr lang="en-GB" sz="900" b="0" i="0">
                <a:solidFill>
                  <a:srgbClr val="53565A"/>
                </a:solidFill>
                <a:effectLst/>
              </a:rPr>
              <a:t>​</a:t>
            </a:r>
          </a:p>
          <a:p>
            <a:pPr marL="171450" indent="-171450" algn="l" rtl="0" fontAlgn="base">
              <a:lnSpc>
                <a:spcPct val="150000"/>
              </a:lnSpc>
              <a:buFont typeface="Arial" panose="020B0604020202020204" pitchFamily="34" charset="0"/>
              <a:buChar char="•"/>
            </a:pPr>
            <a:r>
              <a:rPr lang="en-GB" sz="900" b="0" i="0" u="none" strike="noStrike">
                <a:solidFill>
                  <a:srgbClr val="292B2D"/>
                </a:solidFill>
                <a:effectLst/>
              </a:rPr>
              <a:t>Sewer lining complete on domestic property, Lyndhurst Road</a:t>
            </a:r>
            <a:r>
              <a:rPr lang="en-US" sz="900" b="0" i="0">
                <a:solidFill>
                  <a:srgbClr val="53565A"/>
                </a:solidFill>
                <a:effectLst/>
              </a:rPr>
              <a:t>​</a:t>
            </a:r>
          </a:p>
          <a:p>
            <a:pPr marL="171450" indent="-171450" algn="l" rtl="0" fontAlgn="base">
              <a:lnSpc>
                <a:spcPct val="150000"/>
              </a:lnSpc>
              <a:buFont typeface="Arial" panose="020B0604020202020204" pitchFamily="34" charset="0"/>
              <a:buChar char="•"/>
            </a:pPr>
            <a:r>
              <a:rPr lang="en-GB" sz="900" b="0" i="0" u="none" strike="noStrike">
                <a:solidFill>
                  <a:srgbClr val="292B2D"/>
                </a:solidFill>
                <a:effectLst/>
              </a:rPr>
              <a:t>5 wrongly connected properties identified between 2020 and 2023</a:t>
            </a:r>
            <a:r>
              <a:rPr lang="en-US" sz="900" b="0" i="0">
                <a:solidFill>
                  <a:srgbClr val="53565A"/>
                </a:solidFill>
                <a:effectLst/>
              </a:rPr>
              <a:t>​</a:t>
            </a:r>
          </a:p>
          <a:p>
            <a:pPr marL="171450" indent="-171450" algn="l" rtl="0" fontAlgn="base">
              <a:lnSpc>
                <a:spcPct val="150000"/>
              </a:lnSpc>
              <a:buFont typeface="Arial" panose="020B0604020202020204" pitchFamily="34" charset="0"/>
              <a:buChar char="•"/>
            </a:pPr>
            <a:r>
              <a:rPr lang="en-GB" sz="900" b="0" i="0" u="none" strike="noStrike">
                <a:solidFill>
                  <a:srgbClr val="292B2D"/>
                </a:solidFill>
                <a:effectLst/>
              </a:rPr>
              <a:t>Holiday Parks drainage checked</a:t>
            </a:r>
            <a:r>
              <a:rPr lang="en-US" sz="900" b="0" i="0">
                <a:solidFill>
                  <a:srgbClr val="53565A"/>
                </a:solidFill>
                <a:effectLst/>
              </a:rPr>
              <a:t>​</a:t>
            </a:r>
          </a:p>
          <a:p>
            <a:pPr marL="171450" indent="-171450" algn="l" rtl="0" fontAlgn="base">
              <a:lnSpc>
                <a:spcPct val="150000"/>
              </a:lnSpc>
              <a:buFont typeface="Arial" panose="020B0604020202020204" pitchFamily="34" charset="0"/>
              <a:buChar char="•"/>
            </a:pPr>
            <a:r>
              <a:rPr lang="en-GB" sz="900" b="0" i="0" u="none" strike="noStrike">
                <a:solidFill>
                  <a:srgbClr val="292B2D"/>
                </a:solidFill>
                <a:effectLst/>
              </a:rPr>
              <a:t>Sediment sampling completed in the river</a:t>
            </a:r>
            <a:r>
              <a:rPr lang="en-US" sz="900" b="0" i="0">
                <a:solidFill>
                  <a:srgbClr val="53565A"/>
                </a:solidFill>
                <a:effectLst/>
              </a:rPr>
              <a:t>​</a:t>
            </a:r>
          </a:p>
          <a:p>
            <a:pPr marL="171450" indent="-171450" fontAlgn="base">
              <a:lnSpc>
                <a:spcPct val="150000"/>
              </a:lnSpc>
              <a:buFont typeface="Arial" panose="020B0604020202020204" pitchFamily="34" charset="0"/>
              <a:buChar char="•"/>
            </a:pPr>
            <a:r>
              <a:rPr lang="en-GB" sz="900" b="1" i="0" u="none" strike="noStrike">
                <a:solidFill>
                  <a:srgbClr val="292B2D"/>
                </a:solidFill>
                <a:effectLst/>
              </a:rPr>
              <a:t>Dymchurch WTW improvements</a:t>
            </a:r>
            <a:endParaRPr lang="en-US" sz="900" b="1" i="0">
              <a:solidFill>
                <a:srgbClr val="53565A"/>
              </a:solidFill>
              <a:effectLst/>
            </a:endParaRPr>
          </a:p>
          <a:p>
            <a:pPr marL="171450" indent="-171450" algn="l" rtl="0" fontAlgn="base">
              <a:lnSpc>
                <a:spcPct val="150000"/>
              </a:lnSpc>
              <a:buFont typeface="Arial" panose="020B0604020202020204" pitchFamily="34" charset="0"/>
              <a:buChar char="•"/>
            </a:pPr>
            <a:r>
              <a:rPr lang="en-GB" sz="900" b="1" i="0" u="none" strike="noStrike">
                <a:solidFill>
                  <a:srgbClr val="292B2D"/>
                </a:solidFill>
                <a:effectLst/>
              </a:rPr>
              <a:t>CCTV to be undertaken of foul sewers</a:t>
            </a:r>
            <a:r>
              <a:rPr lang="en-US" sz="900" b="1" i="0" u="none" strike="noStrike">
                <a:solidFill>
                  <a:srgbClr val="292B2D"/>
                </a:solidFill>
                <a:effectLst/>
              </a:rPr>
              <a:t>​</a:t>
            </a:r>
            <a:r>
              <a:rPr lang="en-US" sz="900" b="1" i="0">
                <a:solidFill>
                  <a:srgbClr val="53565A"/>
                </a:solidFill>
                <a:effectLst/>
              </a:rPr>
              <a:t>​</a:t>
            </a:r>
          </a:p>
          <a:p>
            <a:pPr marL="171450" indent="-171450" algn="l" rtl="0" fontAlgn="base">
              <a:lnSpc>
                <a:spcPct val="150000"/>
              </a:lnSpc>
              <a:buFont typeface="Arial" panose="020B0604020202020204" pitchFamily="34" charset="0"/>
              <a:buChar char="•"/>
            </a:pPr>
            <a:r>
              <a:rPr lang="en-US" sz="900" b="1" err="1">
                <a:solidFill>
                  <a:schemeClr val="tx1">
                    <a:lumMod val="50000"/>
                  </a:schemeClr>
                </a:solidFill>
              </a:rPr>
              <a:t>Electroscan</a:t>
            </a:r>
            <a:r>
              <a:rPr lang="en-US" sz="900" b="1">
                <a:solidFill>
                  <a:schemeClr val="tx1">
                    <a:lumMod val="50000"/>
                  </a:schemeClr>
                </a:solidFill>
              </a:rPr>
              <a:t> survey complete in the Sea wall catchment</a:t>
            </a:r>
            <a:endParaRPr lang="en-US" sz="900" b="1" i="0">
              <a:solidFill>
                <a:schemeClr val="tx1">
                  <a:lumMod val="50000"/>
                </a:schemeClr>
              </a:solidFill>
              <a:effectLst/>
            </a:endParaRPr>
          </a:p>
          <a:p>
            <a:endParaRPr lang="en-GB" sz="800"/>
          </a:p>
        </p:txBody>
      </p:sp>
      <p:sp>
        <p:nvSpPr>
          <p:cNvPr id="14" name="TextBox 13">
            <a:extLst>
              <a:ext uri="{FF2B5EF4-FFF2-40B4-BE49-F238E27FC236}">
                <a16:creationId xmlns:a16="http://schemas.microsoft.com/office/drawing/2014/main" id="{885721AF-3858-2442-6B69-3C3CF95E3B79}"/>
              </a:ext>
            </a:extLst>
          </p:cNvPr>
          <p:cNvSpPr txBox="1"/>
          <p:nvPr/>
        </p:nvSpPr>
        <p:spPr>
          <a:xfrm>
            <a:off x="4821597" y="1213338"/>
            <a:ext cx="3780000" cy="1800000"/>
          </a:xfrm>
          <a:prstGeom prst="rect">
            <a:avLst/>
          </a:prstGeom>
          <a:noFill/>
        </p:spPr>
        <p:txBody>
          <a:bodyPr wrap="square" rtlCol="0">
            <a:spAutoFit/>
          </a:bodyPr>
          <a:lstStyle/>
          <a:p>
            <a:r>
              <a:rPr lang="en-GB" sz="900">
                <a:effectLst/>
                <a:ea typeface="Times New Roman" panose="02020603050405020304" pitchFamily="18" charset="0"/>
                <a:cs typeface="Aptos" panose="020B0004020202020204" pitchFamily="34" charset="0"/>
              </a:rPr>
              <a:t>Illegal Connections survey of the surface water catchment completed</a:t>
            </a:r>
          </a:p>
          <a:p>
            <a:endParaRPr lang="en-GB" sz="900">
              <a:effectLst/>
              <a:ea typeface="Times New Roman" panose="02020603050405020304" pitchFamily="18" charset="0"/>
              <a:cs typeface="Aptos" panose="020B0004020202020204" pitchFamily="34" charset="0"/>
            </a:endParaRPr>
          </a:p>
          <a:p>
            <a:pPr marL="171450" indent="-171450">
              <a:lnSpc>
                <a:spcPct val="150000"/>
              </a:lnSpc>
              <a:buFont typeface="Arial" panose="020B0604020202020204" pitchFamily="34" charset="0"/>
              <a:buChar char="•"/>
            </a:pPr>
            <a:r>
              <a:rPr lang="en-GB" sz="900" b="0" i="0" u="none" strike="noStrike">
                <a:effectLst/>
              </a:rPr>
              <a:t>5 wrongly connected properties identified between 2019 and 2023</a:t>
            </a:r>
            <a:endParaRPr lang="en-GB" sz="900"/>
          </a:p>
          <a:p>
            <a:pPr marL="171450" indent="-171450">
              <a:lnSpc>
                <a:spcPct val="150000"/>
              </a:lnSpc>
              <a:buFont typeface="Arial" panose="020B0604020202020204" pitchFamily="34" charset="0"/>
              <a:buChar char="•"/>
            </a:pPr>
            <a:r>
              <a:rPr lang="en-GB" sz="900"/>
              <a:t>Rising main from Taylor’s Lane WPS pressure tested to identify any leaks – none found</a:t>
            </a:r>
          </a:p>
          <a:p>
            <a:pPr marL="171450" indent="-171450">
              <a:lnSpc>
                <a:spcPct val="150000"/>
              </a:lnSpc>
              <a:buFont typeface="Arial" panose="020B0604020202020204" pitchFamily="34" charset="0"/>
              <a:buChar char="•"/>
            </a:pPr>
            <a:r>
              <a:rPr lang="en-GB" sz="900">
                <a:solidFill>
                  <a:srgbClr val="53565A"/>
                </a:solidFill>
                <a:latin typeface="Arial" panose="020B0604020202020204" pitchFamily="34" charset="0"/>
              </a:rPr>
              <a:t>APEM investigations – Catchment study completed (including sediment sample taken from the New Sewer)</a:t>
            </a:r>
            <a:endParaRPr lang="en-GB" sz="900"/>
          </a:p>
          <a:p>
            <a:pPr marL="171450" indent="-171450">
              <a:lnSpc>
                <a:spcPct val="150000"/>
              </a:lnSpc>
              <a:buFont typeface="Arial" panose="020B0604020202020204" pitchFamily="34" charset="0"/>
              <a:buChar char="•"/>
            </a:pPr>
            <a:r>
              <a:rPr lang="en-GB" sz="900"/>
              <a:t>Sewer lining has taken place</a:t>
            </a:r>
            <a:endParaRPr lang="en-GB" sz="900">
              <a:ea typeface="Calibri" panose="020F0502020204030204" pitchFamily="34" charset="0"/>
              <a:cs typeface="Aptos" panose="020B0004020202020204" pitchFamily="34" charset="0"/>
            </a:endParaRPr>
          </a:p>
          <a:p>
            <a:pPr marL="171450" indent="-171450">
              <a:lnSpc>
                <a:spcPct val="150000"/>
              </a:lnSpc>
              <a:buFont typeface="Arial" panose="020B0604020202020204" pitchFamily="34" charset="0"/>
              <a:buChar char="•"/>
            </a:pPr>
            <a:r>
              <a:rPr lang="en-GB" sz="900" b="1">
                <a:ea typeface="Calibri" panose="020F0502020204030204" pitchFamily="34" charset="0"/>
                <a:cs typeface="Aptos" panose="020B0004020202020204" pitchFamily="34" charset="0"/>
              </a:rPr>
              <a:t>Ongoing monitoring of the New Sewer</a:t>
            </a:r>
          </a:p>
          <a:p>
            <a:endParaRPr lang="en-GB" sz="1000">
              <a:latin typeface="Calibri" panose="020F0502020204030204" pitchFamily="34" charset="0"/>
              <a:ea typeface="Calibri" panose="020F0502020204030204" pitchFamily="34" charset="0"/>
              <a:cs typeface="Aptos" panose="020B0004020202020204" pitchFamily="34" charset="0"/>
            </a:endParaRPr>
          </a:p>
          <a:p>
            <a:endParaRPr lang="en-GB" sz="700">
              <a:effectLst/>
              <a:latin typeface="Aptos" panose="020B0004020202020204" pitchFamily="34" charset="0"/>
              <a:ea typeface="Calibri" panose="020F0502020204030204" pitchFamily="34" charset="0"/>
              <a:cs typeface="Aptos" panose="020B0004020202020204" pitchFamily="34" charset="0"/>
            </a:endParaRPr>
          </a:p>
          <a:p>
            <a:endParaRPr lang="en-GB" sz="800">
              <a:effectLst/>
              <a:latin typeface="Calibri" panose="020F0502020204030204" pitchFamily="34" charset="0"/>
              <a:ea typeface="Times New Roman" panose="02020603050405020304" pitchFamily="18" charset="0"/>
              <a:cs typeface="Aptos" panose="020B0004020202020204" pitchFamily="34" charset="0"/>
            </a:endParaRPr>
          </a:p>
          <a:p>
            <a:endParaRPr lang="en-GB"/>
          </a:p>
        </p:txBody>
      </p:sp>
      <p:sp>
        <p:nvSpPr>
          <p:cNvPr id="17" name="TextBox 16">
            <a:extLst>
              <a:ext uri="{FF2B5EF4-FFF2-40B4-BE49-F238E27FC236}">
                <a16:creationId xmlns:a16="http://schemas.microsoft.com/office/drawing/2014/main" id="{CEA7CF2D-CD8C-7044-5810-864864378786}"/>
              </a:ext>
            </a:extLst>
          </p:cNvPr>
          <p:cNvSpPr txBox="1"/>
          <p:nvPr/>
        </p:nvSpPr>
        <p:spPr>
          <a:xfrm>
            <a:off x="928996" y="3812262"/>
            <a:ext cx="3157354" cy="200055"/>
          </a:xfrm>
          <a:prstGeom prst="rect">
            <a:avLst/>
          </a:prstGeom>
          <a:noFill/>
        </p:spPr>
        <p:txBody>
          <a:bodyPr wrap="square" rtlCol="0">
            <a:spAutoFit/>
          </a:bodyPr>
          <a:lstStyle/>
          <a:p>
            <a:r>
              <a:rPr lang="en-GB" sz="700">
                <a:latin typeface="Calibri" panose="020F0502020204030204" pitchFamily="34" charset="0"/>
              </a:rPr>
              <a:t> </a:t>
            </a:r>
            <a:endParaRPr lang="en-GB" sz="700"/>
          </a:p>
        </p:txBody>
      </p:sp>
      <p:sp>
        <p:nvSpPr>
          <p:cNvPr id="19" name="TextBox 18">
            <a:extLst>
              <a:ext uri="{FF2B5EF4-FFF2-40B4-BE49-F238E27FC236}">
                <a16:creationId xmlns:a16="http://schemas.microsoft.com/office/drawing/2014/main" id="{62A0FFF4-BB29-2EA6-2B1F-8A9703B7E43E}"/>
              </a:ext>
            </a:extLst>
          </p:cNvPr>
          <p:cNvSpPr txBox="1"/>
          <p:nvPr/>
        </p:nvSpPr>
        <p:spPr>
          <a:xfrm>
            <a:off x="4927648" y="2941338"/>
            <a:ext cx="3567770" cy="615553"/>
          </a:xfrm>
          <a:prstGeom prst="rect">
            <a:avLst/>
          </a:prstGeom>
          <a:noFill/>
        </p:spPr>
        <p:txBody>
          <a:bodyPr wrap="square" rtlCol="0">
            <a:spAutoFit/>
          </a:bodyPr>
          <a:lstStyle/>
          <a:p>
            <a:endParaRPr lang="en-GB" sz="800">
              <a:effectLst/>
              <a:latin typeface="Calibri" panose="020F0502020204030204" pitchFamily="34" charset="0"/>
              <a:ea typeface="Times New Roman" panose="02020603050405020304" pitchFamily="18" charset="0"/>
              <a:cs typeface="Aptos" panose="020B0004020202020204" pitchFamily="34" charset="0"/>
            </a:endParaRPr>
          </a:p>
          <a:p>
            <a:endParaRPr lang="en-GB" sz="800">
              <a:latin typeface="Calibri" panose="020F0502020204030204" pitchFamily="34" charset="0"/>
              <a:ea typeface="Times New Roman" panose="02020603050405020304" pitchFamily="18" charset="0"/>
              <a:cs typeface="Aptos" panose="020B0004020202020204" pitchFamily="34" charset="0"/>
            </a:endParaRPr>
          </a:p>
          <a:p>
            <a:endParaRPr lang="en-GB"/>
          </a:p>
        </p:txBody>
      </p:sp>
      <p:sp>
        <p:nvSpPr>
          <p:cNvPr id="11" name="TextBox 10">
            <a:extLst>
              <a:ext uri="{FF2B5EF4-FFF2-40B4-BE49-F238E27FC236}">
                <a16:creationId xmlns:a16="http://schemas.microsoft.com/office/drawing/2014/main" id="{0B24E458-B2AB-C07E-FB90-B6BE3D5F4213}"/>
              </a:ext>
            </a:extLst>
          </p:cNvPr>
          <p:cNvSpPr txBox="1"/>
          <p:nvPr/>
        </p:nvSpPr>
        <p:spPr>
          <a:xfrm>
            <a:off x="4910985" y="3228446"/>
            <a:ext cx="3456384" cy="307777"/>
          </a:xfrm>
          <a:prstGeom prst="rect">
            <a:avLst/>
          </a:prstGeom>
          <a:noFill/>
        </p:spPr>
        <p:txBody>
          <a:bodyPr wrap="square" lIns="91440" tIns="45720" rIns="91440" bIns="45720" rtlCol="0" anchor="t">
            <a:spAutoFit/>
          </a:bodyPr>
          <a:lstStyle/>
          <a:p>
            <a:pPr algn="ctr" defTabSz="914378"/>
            <a:r>
              <a:rPr lang="en-GB" sz="1400" b="1">
                <a:solidFill>
                  <a:srgbClr val="2C53A1"/>
                </a:solidFill>
                <a:latin typeface="Arial"/>
                <a:cs typeface="Arial"/>
              </a:rPr>
              <a:t>Folkestone – Sunny Sands</a:t>
            </a:r>
            <a:endParaRPr lang="en-GB" sz="1400" b="1">
              <a:solidFill>
                <a:srgbClr val="2C53A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70461A7-D0D6-9954-9C57-65B2A2A9FE7D}"/>
              </a:ext>
            </a:extLst>
          </p:cNvPr>
          <p:cNvSpPr txBox="1"/>
          <p:nvPr/>
        </p:nvSpPr>
        <p:spPr>
          <a:xfrm>
            <a:off x="4798462" y="3454993"/>
            <a:ext cx="3891745" cy="1500667"/>
          </a:xfrm>
          <a:prstGeom prst="rect">
            <a:avLst/>
          </a:prstGeom>
          <a:noFill/>
        </p:spPr>
        <p:txBody>
          <a:bodyPr wrap="square" lIns="91440" tIns="45720" rIns="91440" bIns="45720" rtlCol="0" anchor="t">
            <a:spAutoFit/>
          </a:bodyPr>
          <a:lstStyle/>
          <a:p>
            <a:pPr marL="171450" indent="-171450" algn="l" rtl="0" fontAlgn="base">
              <a:lnSpc>
                <a:spcPct val="150000"/>
              </a:lnSpc>
              <a:buFont typeface="Arial" panose="020B0604020202020204" pitchFamily="34" charset="0"/>
              <a:buChar char="•"/>
            </a:pPr>
            <a:r>
              <a:rPr lang="en-GB" sz="900" i="0" u="none" strike="noStrike">
                <a:solidFill>
                  <a:srgbClr val="292B2D"/>
                </a:solidFill>
                <a:effectLst/>
              </a:rPr>
              <a:t>Illegal Connections team survey of the surface water catchment ongoing.</a:t>
            </a:r>
            <a:r>
              <a:rPr lang="en-US" sz="900" i="0">
                <a:solidFill>
                  <a:srgbClr val="53565A"/>
                </a:solidFill>
                <a:effectLst/>
              </a:rPr>
              <a:t>​</a:t>
            </a:r>
          </a:p>
          <a:p>
            <a:pPr marL="171450" indent="-171450" algn="l" rtl="0" fontAlgn="base">
              <a:lnSpc>
                <a:spcPct val="150000"/>
              </a:lnSpc>
              <a:buFont typeface="Arial" panose="020B0604020202020204" pitchFamily="34" charset="0"/>
              <a:buChar char="•"/>
            </a:pPr>
            <a:r>
              <a:rPr lang="en-GB" sz="900" b="1">
                <a:solidFill>
                  <a:srgbClr val="292B2D"/>
                </a:solidFill>
              </a:rPr>
              <a:t>3 properties identified having household waste connected to the surface water system. 2 resolved, toilet connection remains outstanding </a:t>
            </a:r>
          </a:p>
          <a:p>
            <a:pPr marL="171450" indent="-171450" algn="l" rtl="0" fontAlgn="base">
              <a:lnSpc>
                <a:spcPct val="150000"/>
              </a:lnSpc>
              <a:buFont typeface="Arial" panose="020B0604020202020204" pitchFamily="34" charset="0"/>
              <a:buChar char="•"/>
            </a:pPr>
            <a:r>
              <a:rPr lang="en-GB" sz="900" b="1">
                <a:solidFill>
                  <a:schemeClr val="tx1">
                    <a:lumMod val="50000"/>
                  </a:schemeClr>
                </a:solidFill>
              </a:rPr>
              <a:t>Sewer rehabilitation has started. Repair complete in </a:t>
            </a:r>
            <a:r>
              <a:rPr lang="en-US" sz="800" b="1">
                <a:solidFill>
                  <a:schemeClr val="tx1">
                    <a:lumMod val="50000"/>
                  </a:schemeClr>
                </a:solidFill>
                <a:cs typeface="Arial"/>
              </a:rPr>
              <a:t>The Bayle, Folkestone </a:t>
            </a:r>
            <a:endParaRPr lang="en-GB" sz="800" b="1">
              <a:solidFill>
                <a:schemeClr val="tx1">
                  <a:lumMod val="50000"/>
                </a:schemeClr>
              </a:solidFill>
            </a:endParaRPr>
          </a:p>
        </p:txBody>
      </p:sp>
      <p:sp>
        <p:nvSpPr>
          <p:cNvPr id="12" name="TextBox 11">
            <a:extLst>
              <a:ext uri="{FF2B5EF4-FFF2-40B4-BE49-F238E27FC236}">
                <a16:creationId xmlns:a16="http://schemas.microsoft.com/office/drawing/2014/main" id="{D23B5C70-E53C-94AF-6655-B1D828C1449E}"/>
              </a:ext>
            </a:extLst>
          </p:cNvPr>
          <p:cNvSpPr txBox="1"/>
          <p:nvPr/>
        </p:nvSpPr>
        <p:spPr>
          <a:xfrm>
            <a:off x="776631" y="3719931"/>
            <a:ext cx="3400705" cy="1461939"/>
          </a:xfrm>
          <a:prstGeom prst="rect">
            <a:avLst/>
          </a:prstGeom>
          <a:noFill/>
        </p:spPr>
        <p:txBody>
          <a:bodyPr wrap="square" lIns="91440" tIns="45720" rIns="91440" bIns="45720" rtlCol="0" anchor="t">
            <a:spAutoFit/>
          </a:bodyPr>
          <a:lstStyle/>
          <a:p>
            <a:pPr marL="171450" indent="-171450" algn="l" rtl="0" fontAlgn="base">
              <a:lnSpc>
                <a:spcPct val="150000"/>
              </a:lnSpc>
              <a:buFont typeface="Arial" panose="020B0604020202020204" pitchFamily="34" charset="0"/>
              <a:buChar char="•"/>
            </a:pPr>
            <a:r>
              <a:rPr lang="en-GB" sz="900" b="0" i="0" u="none" strike="noStrike">
                <a:solidFill>
                  <a:srgbClr val="292B2D"/>
                </a:solidFill>
                <a:effectLst/>
                <a:latin typeface="Arial"/>
                <a:cs typeface="Arial"/>
              </a:rPr>
              <a:t>Illegal Connections team monitoring continues</a:t>
            </a:r>
            <a:r>
              <a:rPr lang="en-US" sz="900" b="0" i="0">
                <a:solidFill>
                  <a:srgbClr val="53565A"/>
                </a:solidFill>
                <a:effectLst/>
                <a:latin typeface="Arial"/>
                <a:cs typeface="Arial"/>
              </a:rPr>
              <a:t>​</a:t>
            </a:r>
          </a:p>
          <a:p>
            <a:pPr marL="171450" indent="-171450" algn="l" rtl="0" fontAlgn="base">
              <a:lnSpc>
                <a:spcPct val="150000"/>
              </a:lnSpc>
              <a:buFont typeface="Arial" panose="020B0604020202020204" pitchFamily="34" charset="0"/>
              <a:buChar char="•"/>
            </a:pPr>
            <a:r>
              <a:rPr lang="en-GB" sz="900" b="0" i="0" u="none" strike="noStrike">
                <a:solidFill>
                  <a:srgbClr val="292B2D"/>
                </a:solidFill>
                <a:effectLst/>
                <a:latin typeface="Arial"/>
                <a:cs typeface="Arial"/>
              </a:rPr>
              <a:t>3 domestic properties on Cess pits connected to mains drainage but there are others that are not willing to connect</a:t>
            </a:r>
          </a:p>
          <a:p>
            <a:pPr marL="171450" indent="-171450" algn="l" rtl="0" fontAlgn="base">
              <a:lnSpc>
                <a:spcPct val="150000"/>
              </a:lnSpc>
              <a:buFont typeface="Arial" panose="020B0604020202020204" pitchFamily="34" charset="0"/>
              <a:buChar char="•"/>
            </a:pPr>
            <a:r>
              <a:rPr lang="en-GB" sz="900">
                <a:solidFill>
                  <a:srgbClr val="292B2D"/>
                </a:solidFill>
                <a:latin typeface="Arial"/>
                <a:cs typeface="Arial"/>
              </a:rPr>
              <a:t>Working with Folkestone &amp; Hythe council to progress </a:t>
            </a:r>
            <a:endParaRPr lang="en-US" sz="900" b="0" i="0">
              <a:solidFill>
                <a:srgbClr val="53565A"/>
              </a:solidFill>
              <a:effectLst/>
              <a:latin typeface="Arial"/>
              <a:cs typeface="Arial"/>
            </a:endParaRPr>
          </a:p>
          <a:p>
            <a:pPr marL="171450" indent="-171450">
              <a:lnSpc>
                <a:spcPct val="150000"/>
              </a:lnSpc>
              <a:buFont typeface="Arial" panose="020B0604020202020204" pitchFamily="34" charset="0"/>
              <a:buChar char="•"/>
            </a:pPr>
            <a:r>
              <a:rPr lang="en-GB" sz="900" b="1">
                <a:solidFill>
                  <a:srgbClr val="292B2D"/>
                </a:solidFill>
                <a:cs typeface="Arial"/>
              </a:rPr>
              <a:t>Plan in development to focus attention on the ground investigations</a:t>
            </a:r>
          </a:p>
          <a:p>
            <a:endParaRPr lang="en-GB" sz="800">
              <a:cs typeface="Arial"/>
            </a:endParaRPr>
          </a:p>
        </p:txBody>
      </p:sp>
    </p:spTree>
    <p:extLst>
      <p:ext uri="{BB962C8B-B14F-4D97-AF65-F5344CB8AC3E}">
        <p14:creationId xmlns:p14="http://schemas.microsoft.com/office/powerpoint/2010/main" val="3006249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5728002-6918-DBD4-8695-98AA9EC6EF55}"/>
              </a:ext>
            </a:extLst>
          </p:cNvPr>
          <p:cNvSpPr>
            <a:spLocks noGrp="1"/>
          </p:cNvSpPr>
          <p:nvPr>
            <p:ph type="body" idx="1"/>
          </p:nvPr>
        </p:nvSpPr>
        <p:spPr/>
        <p:txBody>
          <a:bodyPr/>
          <a:lstStyle/>
          <a:p>
            <a:r>
              <a:rPr lang="en-GB"/>
              <a:t>Alex Finch – Water Quality Specialist</a:t>
            </a:r>
          </a:p>
        </p:txBody>
      </p:sp>
      <p:sp>
        <p:nvSpPr>
          <p:cNvPr id="3" name="Slide Number Placeholder 2">
            <a:extLst>
              <a:ext uri="{FF2B5EF4-FFF2-40B4-BE49-F238E27FC236}">
                <a16:creationId xmlns:a16="http://schemas.microsoft.com/office/drawing/2014/main" id="{98A1650A-8330-25C9-1BD1-CF16F6806456}"/>
              </a:ext>
            </a:extLst>
          </p:cNvPr>
          <p:cNvSpPr>
            <a:spLocks noGrp="1"/>
          </p:cNvSpPr>
          <p:nvPr>
            <p:ph type="sldNum" sz="quarter" idx="11"/>
          </p:nvPr>
        </p:nvSpPr>
        <p:spPr/>
        <p:txBody>
          <a:bodyPr/>
          <a:lstStyle/>
          <a:p>
            <a:fld id="{E68B66A6-FD11-43D4-B666-F3E94C391CA6}" type="slidenum">
              <a:rPr lang="en-GB" smtClean="0"/>
              <a:pPr/>
              <a:t>24</a:t>
            </a:fld>
            <a:endParaRPr lang="en-GB"/>
          </a:p>
        </p:txBody>
      </p:sp>
      <p:sp>
        <p:nvSpPr>
          <p:cNvPr id="4" name="Title 3">
            <a:extLst>
              <a:ext uri="{FF2B5EF4-FFF2-40B4-BE49-F238E27FC236}">
                <a16:creationId xmlns:a16="http://schemas.microsoft.com/office/drawing/2014/main" id="{14974ABE-B22F-9CF1-235B-93C6EB2E8590}"/>
              </a:ext>
            </a:extLst>
          </p:cNvPr>
          <p:cNvSpPr>
            <a:spLocks noGrp="1"/>
          </p:cNvSpPr>
          <p:nvPr>
            <p:ph type="title"/>
          </p:nvPr>
        </p:nvSpPr>
        <p:spPr/>
        <p:txBody>
          <a:bodyPr/>
          <a:lstStyle/>
          <a:p>
            <a:r>
              <a:rPr lang="en-GB"/>
              <a:t>Citizen Science</a:t>
            </a:r>
          </a:p>
        </p:txBody>
      </p:sp>
    </p:spTree>
    <p:extLst>
      <p:ext uri="{BB962C8B-B14F-4D97-AF65-F5344CB8AC3E}">
        <p14:creationId xmlns:p14="http://schemas.microsoft.com/office/powerpoint/2010/main" val="1495364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E4D20-BC92-36B8-D5FF-009A26FB1C0C}"/>
              </a:ext>
            </a:extLst>
          </p:cNvPr>
          <p:cNvSpPr>
            <a:spLocks noGrp="1"/>
          </p:cNvSpPr>
          <p:nvPr>
            <p:ph type="title"/>
          </p:nvPr>
        </p:nvSpPr>
        <p:spPr/>
        <p:txBody>
          <a:bodyPr/>
          <a:lstStyle/>
          <a:p>
            <a:r>
              <a:rPr lang="en-GB"/>
              <a:t>Update on Citizen Science</a:t>
            </a:r>
          </a:p>
        </p:txBody>
      </p:sp>
      <p:sp>
        <p:nvSpPr>
          <p:cNvPr id="3" name="Slide Number Placeholder 2">
            <a:extLst>
              <a:ext uri="{FF2B5EF4-FFF2-40B4-BE49-F238E27FC236}">
                <a16:creationId xmlns:a16="http://schemas.microsoft.com/office/drawing/2014/main" id="{A046BE9A-2CA1-97B8-EE2D-35FC79601701}"/>
              </a:ext>
            </a:extLst>
          </p:cNvPr>
          <p:cNvSpPr>
            <a:spLocks noGrp="1"/>
          </p:cNvSpPr>
          <p:nvPr>
            <p:ph type="sldNum" sz="quarter" idx="11"/>
          </p:nvPr>
        </p:nvSpPr>
        <p:spPr/>
        <p:txBody>
          <a:bodyPr/>
          <a:lstStyle/>
          <a:p>
            <a:fld id="{E68B66A6-FD11-43D4-B666-F3E94C391CA6}" type="slidenum">
              <a:rPr lang="en-GB" smtClean="0"/>
              <a:pPr/>
              <a:t>25</a:t>
            </a:fld>
            <a:endParaRPr lang="en-GB"/>
          </a:p>
        </p:txBody>
      </p:sp>
      <p:sp>
        <p:nvSpPr>
          <p:cNvPr id="4" name="Content Placeholder 3">
            <a:extLst>
              <a:ext uri="{FF2B5EF4-FFF2-40B4-BE49-F238E27FC236}">
                <a16:creationId xmlns:a16="http://schemas.microsoft.com/office/drawing/2014/main" id="{8C97F8BD-76B7-CD74-B7F5-D90C230BAD8C}"/>
              </a:ext>
            </a:extLst>
          </p:cNvPr>
          <p:cNvSpPr>
            <a:spLocks noGrp="1"/>
          </p:cNvSpPr>
          <p:nvPr>
            <p:ph idx="1"/>
          </p:nvPr>
        </p:nvSpPr>
        <p:spPr>
          <a:xfrm>
            <a:off x="4172857" y="1279383"/>
            <a:ext cx="4791631" cy="2967966"/>
          </a:xfrm>
        </p:spPr>
        <p:txBody>
          <a:bodyPr/>
          <a:lstStyle/>
          <a:p>
            <a:r>
              <a:rPr lang="en-GB" sz="1400">
                <a:solidFill>
                  <a:schemeClr val="bg2"/>
                </a:solidFill>
              </a:rPr>
              <a:t>Facilitated through University of Surrey</a:t>
            </a:r>
          </a:p>
          <a:p>
            <a:r>
              <a:rPr lang="en-GB" sz="1400">
                <a:solidFill>
                  <a:schemeClr val="bg2"/>
                </a:solidFill>
              </a:rPr>
              <a:t>Water Quality Monitoring: </a:t>
            </a:r>
            <a:r>
              <a:rPr lang="en-GB" sz="1400"/>
              <a:t>Intensive sampling at four Folkestone bathing waters, both in and outside the bathing season (Daily – Resource Depending).</a:t>
            </a:r>
          </a:p>
          <a:p>
            <a:r>
              <a:rPr lang="en-GB" sz="1400">
                <a:solidFill>
                  <a:schemeClr val="bg2"/>
                </a:solidFill>
              </a:rPr>
              <a:t>Catchment Surveys: </a:t>
            </a:r>
            <a:r>
              <a:rPr lang="en-GB" sz="1400"/>
              <a:t>Citizen science engagement through local surveys for context &amp; to identify pollution risks.</a:t>
            </a:r>
          </a:p>
          <a:p>
            <a:r>
              <a:rPr lang="en-GB" sz="1400">
                <a:solidFill>
                  <a:schemeClr val="bg2"/>
                </a:solidFill>
              </a:rPr>
              <a:t>Verification Sampling: </a:t>
            </a:r>
            <a:r>
              <a:rPr lang="en-GB" sz="1400"/>
              <a:t>Independent lab testing alongside Environment Agency samples to ensure data integrity.</a:t>
            </a:r>
          </a:p>
          <a:p>
            <a:r>
              <a:rPr lang="en-GB" sz="1400">
                <a:solidFill>
                  <a:schemeClr val="bg2"/>
                </a:solidFill>
              </a:rPr>
              <a:t>Optional Pollution Tracing: </a:t>
            </a:r>
            <a:r>
              <a:rPr lang="en-GB" sz="1400"/>
              <a:t>Additional chemical/microbiological analysis available to pinpoint pollution sources as needed (</a:t>
            </a:r>
            <a:r>
              <a:rPr lang="en-GB" sz="1400" err="1"/>
              <a:t>e.g</a:t>
            </a:r>
            <a:r>
              <a:rPr lang="en-GB" sz="1400"/>
              <a:t> eDNA/bacteriophage)</a:t>
            </a:r>
          </a:p>
        </p:txBody>
      </p:sp>
      <p:pic>
        <p:nvPicPr>
          <p:cNvPr id="5" name="Picture 4">
            <a:extLst>
              <a:ext uri="{FF2B5EF4-FFF2-40B4-BE49-F238E27FC236}">
                <a16:creationId xmlns:a16="http://schemas.microsoft.com/office/drawing/2014/main" id="{A6DAC978-3BB9-35F3-8DDC-D278E77E976D}"/>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a:xfrm>
            <a:off x="756032" y="1279383"/>
            <a:ext cx="3419304" cy="3503074"/>
          </a:xfrm>
          <a:prstGeom prst="rect">
            <a:avLst/>
          </a:prstGeom>
        </p:spPr>
      </p:pic>
    </p:spTree>
    <p:extLst>
      <p:ext uri="{BB962C8B-B14F-4D97-AF65-F5344CB8AC3E}">
        <p14:creationId xmlns:p14="http://schemas.microsoft.com/office/powerpoint/2010/main" val="2033081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80BC0E-6E50-ABFC-834B-136D73934BC1}"/>
              </a:ext>
            </a:extLst>
          </p:cNvPr>
          <p:cNvSpPr>
            <a:spLocks noGrp="1"/>
          </p:cNvSpPr>
          <p:nvPr>
            <p:ph type="title"/>
          </p:nvPr>
        </p:nvSpPr>
        <p:spPr>
          <a:xfrm>
            <a:off x="756032" y="467999"/>
            <a:ext cx="8208456" cy="720000"/>
          </a:xfrm>
        </p:spPr>
        <p:txBody>
          <a:bodyPr/>
          <a:lstStyle/>
          <a:p>
            <a:r>
              <a:rPr lang="en-GB"/>
              <a:t>Citizen Science Testing</a:t>
            </a:r>
          </a:p>
        </p:txBody>
      </p:sp>
      <p:sp>
        <p:nvSpPr>
          <p:cNvPr id="3" name="Slide Number Placeholder 2">
            <a:extLst>
              <a:ext uri="{FF2B5EF4-FFF2-40B4-BE49-F238E27FC236}">
                <a16:creationId xmlns:a16="http://schemas.microsoft.com/office/drawing/2014/main" id="{4498DFE0-6B7F-AE4C-29F1-EBAA02DA4B4D}"/>
              </a:ext>
            </a:extLst>
          </p:cNvPr>
          <p:cNvSpPr>
            <a:spLocks noGrp="1"/>
          </p:cNvSpPr>
          <p:nvPr>
            <p:ph type="sldNum" sz="quarter" idx="11"/>
          </p:nvPr>
        </p:nvSpPr>
        <p:spPr/>
        <p:txBody>
          <a:bodyPr anchor="ctr">
            <a:normAutofit/>
          </a:bodyPr>
          <a:lstStyle/>
          <a:p>
            <a:pPr>
              <a:spcAft>
                <a:spcPts val="600"/>
              </a:spcAft>
            </a:pPr>
            <a:fld id="{E68B66A6-FD11-43D4-B666-F3E94C391CA6}" type="slidenum">
              <a:rPr lang="en-GB" smtClean="0"/>
              <a:pPr>
                <a:spcAft>
                  <a:spcPts val="600"/>
                </a:spcAft>
              </a:pPr>
              <a:t>26</a:t>
            </a:fld>
            <a:endParaRPr lang="en-GB"/>
          </a:p>
        </p:txBody>
      </p:sp>
      <p:sp>
        <p:nvSpPr>
          <p:cNvPr id="7" name="Content Placeholder 6">
            <a:extLst>
              <a:ext uri="{FF2B5EF4-FFF2-40B4-BE49-F238E27FC236}">
                <a16:creationId xmlns:a16="http://schemas.microsoft.com/office/drawing/2014/main" id="{43EAECD0-E887-A934-4314-F6543EE3A66F}"/>
              </a:ext>
            </a:extLst>
          </p:cNvPr>
          <p:cNvSpPr>
            <a:spLocks noGrp="1"/>
          </p:cNvSpPr>
          <p:nvPr>
            <p:ph idx="1"/>
          </p:nvPr>
        </p:nvSpPr>
        <p:spPr>
          <a:xfrm>
            <a:off x="4571544" y="1187999"/>
            <a:ext cx="3816424" cy="3746619"/>
          </a:xfrm>
        </p:spPr>
        <p:txBody>
          <a:bodyPr/>
          <a:lstStyle/>
          <a:p>
            <a:r>
              <a:rPr lang="en-GB">
                <a:solidFill>
                  <a:schemeClr val="bg2"/>
                </a:solidFill>
              </a:rPr>
              <a:t>Rapid Micro</a:t>
            </a:r>
          </a:p>
          <a:p>
            <a:pPr lvl="1"/>
            <a:r>
              <a:rPr lang="en-GB" err="1"/>
              <a:t>Fluidion</a:t>
            </a:r>
            <a:r>
              <a:rPr lang="en-GB"/>
              <a:t> – ALERT LAB</a:t>
            </a:r>
          </a:p>
          <a:p>
            <a:pPr lvl="1"/>
            <a:r>
              <a:rPr lang="en-GB"/>
              <a:t>Result in &lt;=14 hours (48+ Lab)</a:t>
            </a:r>
          </a:p>
          <a:p>
            <a:pPr lvl="1"/>
            <a:r>
              <a:rPr lang="en-GB"/>
              <a:t>6 simultaneous sample slots</a:t>
            </a:r>
          </a:p>
          <a:p>
            <a:pPr lvl="1"/>
            <a:r>
              <a:rPr lang="en-GB"/>
              <a:t>FIB/FIO – E.Coli – BW regs</a:t>
            </a:r>
          </a:p>
          <a:p>
            <a:pPr lvl="1"/>
            <a:r>
              <a:rPr lang="en-GB"/>
              <a:t>Reduced cost comparative to traditional laboratory sampling</a:t>
            </a:r>
          </a:p>
          <a:p>
            <a:pPr lvl="1"/>
            <a:endParaRPr lang="en-GB"/>
          </a:p>
          <a:p>
            <a:pPr lvl="1"/>
            <a:r>
              <a:rPr lang="en-GB"/>
              <a:t>Does not provide information on source of pollution.</a:t>
            </a:r>
          </a:p>
          <a:p>
            <a:pPr lvl="1"/>
            <a:r>
              <a:rPr lang="en-GB"/>
              <a:t>Only microbiological data – Physical/Chemical parameters</a:t>
            </a:r>
          </a:p>
          <a:p>
            <a:pPr lvl="1"/>
            <a:endParaRPr lang="en-GB"/>
          </a:p>
          <a:p>
            <a:pPr lvl="1"/>
            <a:endParaRPr lang="en-GB"/>
          </a:p>
        </p:txBody>
      </p:sp>
      <p:pic>
        <p:nvPicPr>
          <p:cNvPr id="5" name="Picture 4">
            <a:extLst>
              <a:ext uri="{FF2B5EF4-FFF2-40B4-BE49-F238E27FC236}">
                <a16:creationId xmlns:a16="http://schemas.microsoft.com/office/drawing/2014/main" id="{85A4EB0C-E6FB-7DD2-45B0-F35E4D70A3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8236" y="1188000"/>
            <a:ext cx="2756788" cy="3675718"/>
          </a:xfrm>
          <a:prstGeom prst="rect">
            <a:avLst/>
          </a:prstGeom>
          <a:noFill/>
        </p:spPr>
      </p:pic>
    </p:spTree>
    <p:extLst>
      <p:ext uri="{BB962C8B-B14F-4D97-AF65-F5344CB8AC3E}">
        <p14:creationId xmlns:p14="http://schemas.microsoft.com/office/powerpoint/2010/main" val="2442537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7D5EB-2F27-4798-F6AC-48BF3F8537B8}"/>
              </a:ext>
            </a:extLst>
          </p:cNvPr>
          <p:cNvSpPr>
            <a:spLocks noGrp="1"/>
          </p:cNvSpPr>
          <p:nvPr>
            <p:ph type="title"/>
          </p:nvPr>
        </p:nvSpPr>
        <p:spPr/>
        <p:txBody>
          <a:bodyPr/>
          <a:lstStyle/>
          <a:p>
            <a:r>
              <a:rPr lang="en-GB"/>
              <a:t>Citizen Science Programme Development</a:t>
            </a:r>
          </a:p>
        </p:txBody>
      </p:sp>
      <p:sp>
        <p:nvSpPr>
          <p:cNvPr id="3" name="Slide Number Placeholder 2">
            <a:extLst>
              <a:ext uri="{FF2B5EF4-FFF2-40B4-BE49-F238E27FC236}">
                <a16:creationId xmlns:a16="http://schemas.microsoft.com/office/drawing/2014/main" id="{A9269FD8-0341-FAB8-EC4F-AA410C5858CA}"/>
              </a:ext>
            </a:extLst>
          </p:cNvPr>
          <p:cNvSpPr>
            <a:spLocks noGrp="1"/>
          </p:cNvSpPr>
          <p:nvPr>
            <p:ph type="sldNum" sz="quarter" idx="11"/>
          </p:nvPr>
        </p:nvSpPr>
        <p:spPr/>
        <p:txBody>
          <a:bodyPr/>
          <a:lstStyle/>
          <a:p>
            <a:fld id="{E68B66A6-FD11-43D4-B666-F3E94C391CA6}" type="slidenum">
              <a:rPr lang="en-GB" smtClean="0"/>
              <a:pPr/>
              <a:t>27</a:t>
            </a:fld>
            <a:endParaRPr lang="en-GB"/>
          </a:p>
        </p:txBody>
      </p:sp>
      <p:sp>
        <p:nvSpPr>
          <p:cNvPr id="4" name="Content Placeholder 3">
            <a:extLst>
              <a:ext uri="{FF2B5EF4-FFF2-40B4-BE49-F238E27FC236}">
                <a16:creationId xmlns:a16="http://schemas.microsoft.com/office/drawing/2014/main" id="{D39484AC-E159-3803-769D-0E36868DA28B}"/>
              </a:ext>
            </a:extLst>
          </p:cNvPr>
          <p:cNvSpPr>
            <a:spLocks noGrp="1"/>
          </p:cNvSpPr>
          <p:nvPr>
            <p:ph idx="1"/>
          </p:nvPr>
        </p:nvSpPr>
        <p:spPr/>
        <p:txBody>
          <a:bodyPr/>
          <a:lstStyle/>
          <a:p>
            <a:r>
              <a:rPr lang="en-GB"/>
              <a:t>Start Date?</a:t>
            </a:r>
          </a:p>
          <a:p>
            <a:r>
              <a:rPr lang="en-GB"/>
              <a:t>Time requirements to mobilise?</a:t>
            </a:r>
          </a:p>
          <a:p>
            <a:r>
              <a:rPr lang="en-GB"/>
              <a:t>Suitable location for delivery and store of equipment?</a:t>
            </a:r>
          </a:p>
          <a:p>
            <a:r>
              <a:rPr lang="en-GB"/>
              <a:t>Number of participants – (Paired working)?</a:t>
            </a:r>
          </a:p>
        </p:txBody>
      </p:sp>
    </p:spTree>
    <p:extLst>
      <p:ext uri="{BB962C8B-B14F-4D97-AF65-F5344CB8AC3E}">
        <p14:creationId xmlns:p14="http://schemas.microsoft.com/office/powerpoint/2010/main" val="1743030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E4A56-A5C7-7185-806C-7C67EC726C27}"/>
              </a:ext>
            </a:extLst>
          </p:cNvPr>
          <p:cNvSpPr>
            <a:spLocks noGrp="1"/>
          </p:cNvSpPr>
          <p:nvPr>
            <p:ph type="title"/>
          </p:nvPr>
        </p:nvSpPr>
        <p:spPr/>
        <p:txBody>
          <a:bodyPr/>
          <a:lstStyle/>
          <a:p>
            <a:r>
              <a:rPr lang="en-GB">
                <a:latin typeface="Calibri"/>
                <a:ea typeface="Calibri"/>
                <a:cs typeface="Calibri"/>
              </a:rPr>
              <a:t>Management of group questions and group spokesperson</a:t>
            </a:r>
          </a:p>
        </p:txBody>
      </p:sp>
      <p:sp>
        <p:nvSpPr>
          <p:cNvPr id="3" name="Slide Number Placeholder 2">
            <a:extLst>
              <a:ext uri="{FF2B5EF4-FFF2-40B4-BE49-F238E27FC236}">
                <a16:creationId xmlns:a16="http://schemas.microsoft.com/office/drawing/2014/main" id="{7870A04F-2EDB-371F-FFC8-F1D376500214}"/>
              </a:ext>
            </a:extLst>
          </p:cNvPr>
          <p:cNvSpPr>
            <a:spLocks noGrp="1"/>
          </p:cNvSpPr>
          <p:nvPr>
            <p:ph type="sldNum" sz="quarter" idx="11"/>
          </p:nvPr>
        </p:nvSpPr>
        <p:spPr/>
        <p:txBody>
          <a:bodyPr/>
          <a:lstStyle/>
          <a:p>
            <a:fld id="{E68B66A6-FD11-43D4-B666-F3E94C391CA6}" type="slidenum">
              <a:rPr lang="en-GB" smtClean="0"/>
              <a:pPr/>
              <a:t>28</a:t>
            </a:fld>
            <a:endParaRPr lang="en-GB"/>
          </a:p>
        </p:txBody>
      </p:sp>
      <p:sp>
        <p:nvSpPr>
          <p:cNvPr id="4" name="Content Placeholder 3">
            <a:extLst>
              <a:ext uri="{FF2B5EF4-FFF2-40B4-BE49-F238E27FC236}">
                <a16:creationId xmlns:a16="http://schemas.microsoft.com/office/drawing/2014/main" id="{66AAB91A-50E8-4C6F-385E-D10606992148}"/>
              </a:ext>
            </a:extLst>
          </p:cNvPr>
          <p:cNvSpPr>
            <a:spLocks noGrp="1"/>
          </p:cNvSpPr>
          <p:nvPr>
            <p:ph idx="1"/>
          </p:nvPr>
        </p:nvSpPr>
        <p:spPr>
          <a:xfrm>
            <a:off x="673933" y="1187411"/>
            <a:ext cx="8208912" cy="2967966"/>
          </a:xfrm>
        </p:spPr>
        <p:txBody>
          <a:bodyPr vert="horz" lIns="91440" tIns="45720" rIns="91440" bIns="45720" rtlCol="0" anchor="t">
            <a:noAutofit/>
          </a:bodyPr>
          <a:lstStyle/>
          <a:p>
            <a:r>
              <a:rPr lang="en-US" sz="1200">
                <a:ea typeface="+mn-lt"/>
                <a:cs typeface="+mn-lt"/>
              </a:rPr>
              <a:t>Designate a Group Spokesperson: Assign a person from the group to act as the official spokesperson to streamline communication.</a:t>
            </a:r>
          </a:p>
          <a:p>
            <a:r>
              <a:rPr lang="en-US" sz="1200" err="1">
                <a:ea typeface="+mn-lt"/>
                <a:cs typeface="+mn-lt"/>
              </a:rPr>
              <a:t>Centralise</a:t>
            </a:r>
            <a:r>
              <a:rPr lang="en-US" sz="1200">
                <a:ea typeface="+mn-lt"/>
                <a:cs typeface="+mn-lt"/>
              </a:rPr>
              <a:t> Question Submission: All group questions should be collected and filtered through the spokesperson before being presented to the Stakeholder Manager Mike Russell.</a:t>
            </a:r>
            <a:endParaRPr lang="en-US" sz="1200">
              <a:cs typeface="Arial"/>
            </a:endParaRPr>
          </a:p>
          <a:p>
            <a:r>
              <a:rPr lang="en-US" sz="1200">
                <a:ea typeface="+mn-lt"/>
                <a:cs typeface="+mn-lt"/>
              </a:rPr>
              <a:t>Provide Feedback Summary: After the meeting, spokesperson should summarise responses and feedback to share with their group members.</a:t>
            </a:r>
            <a:endParaRPr lang="en-US" sz="1200">
              <a:cs typeface="Arial"/>
            </a:endParaRPr>
          </a:p>
          <a:p>
            <a:r>
              <a:rPr lang="en-US" sz="1200">
                <a:ea typeface="+mn-lt"/>
                <a:cs typeface="+mn-lt"/>
              </a:rPr>
              <a:t>Limit Number of Questions: The spokesperson should </a:t>
            </a:r>
            <a:r>
              <a:rPr lang="en-US" sz="1200" err="1">
                <a:ea typeface="+mn-lt"/>
                <a:cs typeface="+mn-lt"/>
              </a:rPr>
              <a:t>prioritise</a:t>
            </a:r>
            <a:r>
              <a:rPr lang="en-US" sz="1200">
                <a:ea typeface="+mn-lt"/>
                <a:cs typeface="+mn-lt"/>
              </a:rPr>
              <a:t> and consolidate questions to avoid repetition and manage time effectively.</a:t>
            </a:r>
            <a:endParaRPr lang="en-US" sz="1200">
              <a:cs typeface="Arial"/>
            </a:endParaRPr>
          </a:p>
          <a:p>
            <a:r>
              <a:rPr lang="en-US" sz="1200">
                <a:ea typeface="+mn-lt"/>
                <a:cs typeface="+mn-lt"/>
              </a:rPr>
              <a:t>The group spokesperson coordinates questions outside of main discussion times, but this doesn’t replace the opportunity for anyone to ask questions directly during the meeting.</a:t>
            </a:r>
            <a:endParaRPr lang="en-US" sz="1200">
              <a:cs typeface="Arial"/>
            </a:endParaRPr>
          </a:p>
          <a:p>
            <a:endParaRPr lang="en-US" sz="1200">
              <a:cs typeface="Arial"/>
            </a:endParaRPr>
          </a:p>
          <a:p>
            <a:endParaRPr lang="en-US" sz="1200">
              <a:cs typeface="Arial"/>
            </a:endParaRPr>
          </a:p>
          <a:p>
            <a:endParaRPr lang="en-US" sz="1200">
              <a:cs typeface="Arial"/>
            </a:endParaRPr>
          </a:p>
        </p:txBody>
      </p:sp>
    </p:spTree>
    <p:extLst>
      <p:ext uri="{BB962C8B-B14F-4D97-AF65-F5344CB8AC3E}">
        <p14:creationId xmlns:p14="http://schemas.microsoft.com/office/powerpoint/2010/main" val="1659871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6104D-AF9E-8F9F-BBBF-CA75D3BEE3BF}"/>
              </a:ext>
            </a:extLst>
          </p:cNvPr>
          <p:cNvSpPr>
            <a:spLocks noGrp="1"/>
          </p:cNvSpPr>
          <p:nvPr>
            <p:ph type="title"/>
          </p:nvPr>
        </p:nvSpPr>
        <p:spPr/>
        <p:txBody>
          <a:bodyPr/>
          <a:lstStyle/>
          <a:p>
            <a:r>
              <a:rPr lang="en-GB">
                <a:latin typeface="Calibri"/>
                <a:ea typeface="Calibri"/>
                <a:cs typeface="Calibri"/>
              </a:rPr>
              <a:t>Next meeting dates</a:t>
            </a:r>
          </a:p>
        </p:txBody>
      </p:sp>
      <p:sp>
        <p:nvSpPr>
          <p:cNvPr id="3" name="Slide Number Placeholder 2">
            <a:extLst>
              <a:ext uri="{FF2B5EF4-FFF2-40B4-BE49-F238E27FC236}">
                <a16:creationId xmlns:a16="http://schemas.microsoft.com/office/drawing/2014/main" id="{69844981-A291-CC7A-BBB9-1ED590F21B4A}"/>
              </a:ext>
            </a:extLst>
          </p:cNvPr>
          <p:cNvSpPr>
            <a:spLocks noGrp="1"/>
          </p:cNvSpPr>
          <p:nvPr>
            <p:ph type="sldNum" sz="quarter" idx="11"/>
          </p:nvPr>
        </p:nvSpPr>
        <p:spPr/>
        <p:txBody>
          <a:bodyPr/>
          <a:lstStyle/>
          <a:p>
            <a:fld id="{E68B66A6-FD11-43D4-B666-F3E94C391CA6}" type="slidenum">
              <a:rPr lang="en-GB" smtClean="0"/>
              <a:pPr/>
              <a:t>29</a:t>
            </a:fld>
            <a:endParaRPr lang="en-GB"/>
          </a:p>
        </p:txBody>
      </p:sp>
      <p:sp>
        <p:nvSpPr>
          <p:cNvPr id="4" name="Content Placeholder 3">
            <a:extLst>
              <a:ext uri="{FF2B5EF4-FFF2-40B4-BE49-F238E27FC236}">
                <a16:creationId xmlns:a16="http://schemas.microsoft.com/office/drawing/2014/main" id="{812ACE52-5825-09BE-EEF1-7C38082565C0}"/>
              </a:ext>
            </a:extLst>
          </p:cNvPr>
          <p:cNvSpPr>
            <a:spLocks noGrp="1"/>
          </p:cNvSpPr>
          <p:nvPr>
            <p:ph idx="1"/>
          </p:nvPr>
        </p:nvSpPr>
        <p:spPr>
          <a:xfrm>
            <a:off x="686303" y="1184318"/>
            <a:ext cx="8208912" cy="2967966"/>
          </a:xfrm>
        </p:spPr>
        <p:txBody>
          <a:bodyPr vert="horz" lIns="91440" tIns="45720" rIns="91440" bIns="45720" rtlCol="0" anchor="t">
            <a:noAutofit/>
          </a:bodyPr>
          <a:lstStyle/>
          <a:p>
            <a:pPr marL="0" indent="0">
              <a:buNone/>
            </a:pPr>
            <a:endParaRPr lang="en-US" sz="1200">
              <a:latin typeface="Arial"/>
              <a:cs typeface="Arial"/>
            </a:endParaRPr>
          </a:p>
          <a:p>
            <a:r>
              <a:rPr lang="en-US" sz="1200">
                <a:ea typeface="+mn-lt"/>
                <a:cs typeface="+mn-lt"/>
              </a:rPr>
              <a:t>We would be delighted to host this meeting at one of your venues. Please let us know if you require a projector, we would be happy to provide one to support the presentation.</a:t>
            </a:r>
          </a:p>
          <a:p>
            <a:r>
              <a:rPr lang="en-US" sz="1200">
                <a:latin typeface="Arial"/>
                <a:cs typeface="Arial"/>
              </a:rPr>
              <a:t>Next meeting dates :</a:t>
            </a:r>
          </a:p>
          <a:p>
            <a:r>
              <a:rPr lang="en-US" sz="1200">
                <a:latin typeface="Arial"/>
                <a:cs typeface="Arial"/>
              </a:rPr>
              <a:t>Tuesday 11th November 10am – 12:15</a:t>
            </a:r>
            <a:endParaRPr lang="en-US" sz="1200">
              <a:cs typeface="Arial"/>
            </a:endParaRPr>
          </a:p>
          <a:p>
            <a:r>
              <a:rPr lang="en-US" sz="1200">
                <a:latin typeface="Arial"/>
                <a:cs typeface="Arial"/>
              </a:rPr>
              <a:t>Tuesday 10th February 10am  -12: 15</a:t>
            </a:r>
            <a:endParaRPr lang="en-US" sz="1200"/>
          </a:p>
          <a:p>
            <a:endParaRPr lang="en-US">
              <a:latin typeface="Arial"/>
              <a:cs typeface="Arial"/>
            </a:endParaRPr>
          </a:p>
          <a:p>
            <a:endParaRPr lang="en-US">
              <a:latin typeface="Arial"/>
              <a:cs typeface="Arial"/>
            </a:endParaRPr>
          </a:p>
          <a:p>
            <a:pPr marL="0" indent="0">
              <a:buNone/>
            </a:pPr>
            <a:endParaRPr lang="en-US">
              <a:latin typeface="Arial"/>
              <a:cs typeface="Arial"/>
            </a:endParaRPr>
          </a:p>
        </p:txBody>
      </p:sp>
    </p:spTree>
    <p:extLst>
      <p:ext uri="{BB962C8B-B14F-4D97-AF65-F5344CB8AC3E}">
        <p14:creationId xmlns:p14="http://schemas.microsoft.com/office/powerpoint/2010/main" val="2314367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49194-E672-0F0D-360B-8119EFC70C3B}"/>
              </a:ext>
            </a:extLst>
          </p:cNvPr>
          <p:cNvSpPr>
            <a:spLocks noGrp="1"/>
          </p:cNvSpPr>
          <p:nvPr>
            <p:ph type="title"/>
          </p:nvPr>
        </p:nvSpPr>
        <p:spPr/>
        <p:txBody>
          <a:bodyPr/>
          <a:lstStyle/>
          <a:p>
            <a:r>
              <a:rPr lang="en-GB"/>
              <a:t>Actions review</a:t>
            </a:r>
          </a:p>
        </p:txBody>
      </p:sp>
      <p:sp>
        <p:nvSpPr>
          <p:cNvPr id="3" name="Slide Number Placeholder 2">
            <a:extLst>
              <a:ext uri="{FF2B5EF4-FFF2-40B4-BE49-F238E27FC236}">
                <a16:creationId xmlns:a16="http://schemas.microsoft.com/office/drawing/2014/main" id="{30BE9F43-FDA6-22F8-7464-760419C4704A}"/>
              </a:ext>
            </a:extLst>
          </p:cNvPr>
          <p:cNvSpPr>
            <a:spLocks noGrp="1"/>
          </p:cNvSpPr>
          <p:nvPr>
            <p:ph type="sldNum" sz="quarter" idx="11"/>
          </p:nvPr>
        </p:nvSpPr>
        <p:spPr/>
        <p:txBody>
          <a:bodyPr/>
          <a:lstStyle/>
          <a:p>
            <a:fld id="{E68B66A6-FD11-43D4-B666-F3E94C391CA6}" type="slidenum">
              <a:rPr lang="en-GB" smtClean="0"/>
              <a:pPr/>
              <a:t>3</a:t>
            </a:fld>
            <a:endParaRPr lang="en-GB"/>
          </a:p>
        </p:txBody>
      </p:sp>
      <p:graphicFrame>
        <p:nvGraphicFramePr>
          <p:cNvPr id="6" name="Content Placeholder 5">
            <a:extLst>
              <a:ext uri="{FF2B5EF4-FFF2-40B4-BE49-F238E27FC236}">
                <a16:creationId xmlns:a16="http://schemas.microsoft.com/office/drawing/2014/main" id="{55A25035-80AA-F172-8685-838FC1F5DE9D}"/>
              </a:ext>
            </a:extLst>
          </p:cNvPr>
          <p:cNvGraphicFramePr>
            <a:graphicFrameLocks noGrp="1"/>
          </p:cNvGraphicFramePr>
          <p:nvPr>
            <p:ph idx="1"/>
            <p:extLst>
              <p:ext uri="{D42A27DB-BD31-4B8C-83A1-F6EECF244321}">
                <p14:modId xmlns:p14="http://schemas.microsoft.com/office/powerpoint/2010/main" val="2536934723"/>
              </p:ext>
            </p:extLst>
          </p:nvPr>
        </p:nvGraphicFramePr>
        <p:xfrm>
          <a:off x="595746" y="1272597"/>
          <a:ext cx="8088460" cy="2923353"/>
        </p:xfrm>
        <a:graphic>
          <a:graphicData uri="http://schemas.openxmlformats.org/drawingml/2006/table">
            <a:tbl>
              <a:tblPr firstRow="1" firstCol="1" bandRow="1">
                <a:tableStyleId>{00A15C55-8517-42AA-B614-E9B94910E393}</a:tableStyleId>
              </a:tblPr>
              <a:tblGrid>
                <a:gridCol w="394854">
                  <a:extLst>
                    <a:ext uri="{9D8B030D-6E8A-4147-A177-3AD203B41FA5}">
                      <a16:colId xmlns:a16="http://schemas.microsoft.com/office/drawing/2014/main" val="314663945"/>
                    </a:ext>
                  </a:extLst>
                </a:gridCol>
                <a:gridCol w="3124200">
                  <a:extLst>
                    <a:ext uri="{9D8B030D-6E8A-4147-A177-3AD203B41FA5}">
                      <a16:colId xmlns:a16="http://schemas.microsoft.com/office/drawing/2014/main" val="1333014081"/>
                    </a:ext>
                  </a:extLst>
                </a:gridCol>
                <a:gridCol w="942109">
                  <a:extLst>
                    <a:ext uri="{9D8B030D-6E8A-4147-A177-3AD203B41FA5}">
                      <a16:colId xmlns:a16="http://schemas.microsoft.com/office/drawing/2014/main" val="1181458732"/>
                    </a:ext>
                  </a:extLst>
                </a:gridCol>
                <a:gridCol w="949036">
                  <a:extLst>
                    <a:ext uri="{9D8B030D-6E8A-4147-A177-3AD203B41FA5}">
                      <a16:colId xmlns:a16="http://schemas.microsoft.com/office/drawing/2014/main" val="1860549131"/>
                    </a:ext>
                  </a:extLst>
                </a:gridCol>
                <a:gridCol w="2678261">
                  <a:extLst>
                    <a:ext uri="{9D8B030D-6E8A-4147-A177-3AD203B41FA5}">
                      <a16:colId xmlns:a16="http://schemas.microsoft.com/office/drawing/2014/main" val="3656810622"/>
                    </a:ext>
                  </a:extLst>
                </a:gridCol>
              </a:tblGrid>
              <a:tr h="308500">
                <a:tc>
                  <a:txBody>
                    <a:bodyPr/>
                    <a:lstStyle/>
                    <a:p>
                      <a:endParaRPr lang="en-GB" sz="12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en-GB" sz="1000">
                          <a:effectLst/>
                        </a:rPr>
                        <a:t>Action log</a:t>
                      </a:r>
                    </a:p>
                    <a:p>
                      <a:pPr algn="ctr"/>
                      <a:endParaRPr lang="en-GB" sz="100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300"/>
                        </a:spcAft>
                      </a:pPr>
                      <a:r>
                        <a:rPr lang="en-GB" sz="1000">
                          <a:effectLst/>
                        </a:rPr>
                        <a:t>Owner</a:t>
                      </a:r>
                      <a:endParaRPr lang="en-GB" sz="1600">
                        <a:solidFill>
                          <a:srgbClr val="174290"/>
                        </a:solidFill>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1300"/>
                        </a:spcAft>
                      </a:pPr>
                      <a:r>
                        <a:rPr lang="en-GB" sz="1000">
                          <a:effectLst/>
                        </a:rPr>
                        <a:t>Required by</a:t>
                      </a:r>
                      <a:endParaRPr lang="en-GB" sz="1600">
                        <a:solidFill>
                          <a:srgbClr val="174290"/>
                        </a:solidFill>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1300"/>
                        </a:spcAft>
                      </a:pPr>
                      <a:r>
                        <a:rPr lang="en-GB" sz="1000">
                          <a:solidFill>
                            <a:schemeClr val="bg1"/>
                          </a:solidFill>
                          <a:effectLst/>
                          <a:latin typeface="Arial"/>
                          <a:ea typeface="Calibri"/>
                        </a:rPr>
                        <a:t>Comments</a:t>
                      </a:r>
                    </a:p>
                  </a:txBody>
                  <a:tcPr marL="68580" marR="68580" marT="0" marB="0"/>
                </a:tc>
                <a:extLst>
                  <a:ext uri="{0D108BD9-81ED-4DB2-BD59-A6C34878D82A}">
                    <a16:rowId xmlns:a16="http://schemas.microsoft.com/office/drawing/2014/main" val="2457906917"/>
                  </a:ext>
                </a:extLst>
              </a:tr>
              <a:tr h="462751">
                <a:tc>
                  <a:txBody>
                    <a:bodyPr/>
                    <a:lstStyle/>
                    <a:p>
                      <a:r>
                        <a:rPr lang="en-US" sz="1000">
                          <a:effectLst/>
                        </a:rPr>
                        <a:t>1</a:t>
                      </a:r>
                      <a:endParaRPr lang="en-GB" sz="100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lvl="0">
                        <a:buNone/>
                      </a:pPr>
                      <a:r>
                        <a:rPr lang="en-GB" sz="1000" err="1">
                          <a:latin typeface="Arial"/>
                        </a:rPr>
                        <a:t>Orgarswick</a:t>
                      </a:r>
                      <a:r>
                        <a:rPr lang="en-GB" sz="1000">
                          <a:latin typeface="Arial"/>
                        </a:rPr>
                        <a:t> Avenue care home (Romney Marsh House) will need to be investigated to understand discharge method - </a:t>
                      </a:r>
                      <a:endParaRPr lang="en-US" sz="1000">
                        <a:latin typeface="Arial"/>
                      </a:endParaRPr>
                    </a:p>
                  </a:txBody>
                  <a:tcPr marL="68580" marR="68580" marT="0" marB="0"/>
                </a:tc>
                <a:tc>
                  <a:txBody>
                    <a:bodyPr/>
                    <a:lstStyle/>
                    <a:p>
                      <a:pPr>
                        <a:spcAft>
                          <a:spcPts val="1300"/>
                        </a:spcAft>
                      </a:pPr>
                      <a:r>
                        <a:rPr lang="en-GB" sz="1000">
                          <a:effectLst/>
                        </a:rPr>
                        <a:t>SW</a:t>
                      </a:r>
                      <a:endParaRPr lang="en-GB" sz="1600">
                        <a:solidFill>
                          <a:srgbClr val="174290"/>
                        </a:solidFill>
                        <a:effectLst/>
                        <a:latin typeface="Arial" panose="020B0604020202020204" pitchFamily="34" charset="0"/>
                        <a:ea typeface="Calibri" panose="020F0502020204030204" pitchFamily="34" charset="0"/>
                      </a:endParaRPr>
                    </a:p>
                  </a:txBody>
                  <a:tcPr marL="68580" marR="68580" marT="0" marB="0"/>
                </a:tc>
                <a:tc>
                  <a:txBody>
                    <a:bodyPr/>
                    <a:lstStyle/>
                    <a:p>
                      <a:pPr>
                        <a:spcAft>
                          <a:spcPts val="1300"/>
                        </a:spcAft>
                      </a:pPr>
                      <a:r>
                        <a:rPr lang="en-GB" sz="1000">
                          <a:solidFill>
                            <a:schemeClr val="tx1"/>
                          </a:solidFill>
                          <a:effectLst/>
                          <a:latin typeface="Arial"/>
                          <a:ea typeface="Calibri"/>
                        </a:rPr>
                        <a:t>In Progress</a:t>
                      </a:r>
                      <a:endParaRPr lang="en-GB" sz="1600">
                        <a:solidFill>
                          <a:schemeClr val="tx1"/>
                        </a:solidFill>
                        <a:effectLst/>
                        <a:latin typeface="Arial"/>
                        <a:ea typeface="Calibri"/>
                      </a:endParaRPr>
                    </a:p>
                  </a:txBody>
                  <a:tcPr marL="68580" marR="68580" marT="0" marB="0"/>
                </a:tc>
                <a:tc>
                  <a:txBody>
                    <a:bodyPr/>
                    <a:lstStyle/>
                    <a:p>
                      <a:pPr lvl="0">
                        <a:spcAft>
                          <a:spcPts val="1300"/>
                        </a:spcAft>
                        <a:buNone/>
                      </a:pPr>
                      <a:r>
                        <a:rPr lang="en-GB" sz="1000">
                          <a:solidFill>
                            <a:schemeClr val="tx1"/>
                          </a:solidFill>
                          <a:effectLst/>
                          <a:latin typeface="Arial"/>
                          <a:ea typeface="Calibri"/>
                        </a:rPr>
                        <a:t>Ongoing currently. </a:t>
                      </a:r>
                      <a:endParaRPr lang="en-US" sz="1000">
                        <a:latin typeface="Arial"/>
                      </a:endParaRPr>
                    </a:p>
                  </a:txBody>
                  <a:tcPr marL="68580" marR="68580" marT="0" marB="0"/>
                </a:tc>
                <a:extLst>
                  <a:ext uri="{0D108BD9-81ED-4DB2-BD59-A6C34878D82A}">
                    <a16:rowId xmlns:a16="http://schemas.microsoft.com/office/drawing/2014/main" val="3828007078"/>
                  </a:ext>
                </a:extLst>
              </a:tr>
              <a:tr h="308500">
                <a:tc>
                  <a:txBody>
                    <a:bodyPr/>
                    <a:lstStyle/>
                    <a:p>
                      <a:r>
                        <a:rPr lang="en-US" sz="1000">
                          <a:effectLst/>
                        </a:rPr>
                        <a:t>2</a:t>
                      </a:r>
                      <a:endParaRPr lang="en-GB" sz="100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lvl="0">
                        <a:buNone/>
                      </a:pPr>
                      <a:r>
                        <a:rPr lang="en-GB" sz="1000">
                          <a:latin typeface="Arial"/>
                        </a:rPr>
                        <a:t>Marsh Academy has its own onsite waste treatment process and should be investigated</a:t>
                      </a:r>
                      <a:endParaRPr lang="en-US" sz="1000">
                        <a:latin typeface="Arial"/>
                      </a:endParaRPr>
                    </a:p>
                  </a:txBody>
                  <a:tcPr marL="68580" marR="68580" marT="0" marB="0"/>
                </a:tc>
                <a:tc>
                  <a:txBody>
                    <a:bodyPr/>
                    <a:lstStyle/>
                    <a:p>
                      <a:pPr>
                        <a:spcAft>
                          <a:spcPts val="1300"/>
                        </a:spcAft>
                      </a:pPr>
                      <a:r>
                        <a:rPr lang="en-GB" sz="1000">
                          <a:effectLst/>
                        </a:rPr>
                        <a:t>SW</a:t>
                      </a:r>
                      <a:endParaRPr lang="en-GB" sz="1600">
                        <a:solidFill>
                          <a:srgbClr val="174290"/>
                        </a:solidFill>
                        <a:effectLst/>
                        <a:latin typeface="Arial" panose="020B0604020202020204" pitchFamily="34" charset="0"/>
                        <a:ea typeface="Calibri" panose="020F0502020204030204" pitchFamily="34" charset="0"/>
                      </a:endParaRPr>
                    </a:p>
                  </a:txBody>
                  <a:tcPr marL="68580" marR="68580" marT="0" marB="0"/>
                </a:tc>
                <a:tc>
                  <a:txBody>
                    <a:bodyPr/>
                    <a:lstStyle/>
                    <a:p>
                      <a:pPr>
                        <a:spcAft>
                          <a:spcPts val="1300"/>
                        </a:spcAft>
                      </a:pPr>
                      <a:r>
                        <a:rPr lang="en-GB" sz="1000">
                          <a:solidFill>
                            <a:schemeClr val="tx1"/>
                          </a:solidFill>
                          <a:effectLst/>
                          <a:latin typeface="Arial"/>
                          <a:ea typeface="Calibri"/>
                        </a:rPr>
                        <a:t>In Progress</a:t>
                      </a:r>
                      <a:endParaRPr lang="en-GB" sz="1600">
                        <a:solidFill>
                          <a:schemeClr val="tx1"/>
                        </a:solidFill>
                        <a:effectLst/>
                        <a:latin typeface="Arial"/>
                        <a:ea typeface="Calibri"/>
                      </a:endParaRPr>
                    </a:p>
                  </a:txBody>
                  <a:tcPr marL="68580" marR="68580" marT="0" marB="0"/>
                </a:tc>
                <a:tc>
                  <a:txBody>
                    <a:bodyPr/>
                    <a:lstStyle/>
                    <a:p>
                      <a:pPr>
                        <a:spcAft>
                          <a:spcPts val="1300"/>
                        </a:spcAft>
                      </a:pPr>
                      <a:r>
                        <a:rPr lang="en-GB" sz="1000">
                          <a:solidFill>
                            <a:schemeClr val="tx1"/>
                          </a:solidFill>
                          <a:effectLst/>
                          <a:latin typeface="Arial"/>
                          <a:ea typeface="Calibri"/>
                        </a:rPr>
                        <a:t>See slide 4 </a:t>
                      </a:r>
                    </a:p>
                  </a:txBody>
                  <a:tcPr marL="68580" marR="68580" marT="0" marB="0"/>
                </a:tc>
                <a:extLst>
                  <a:ext uri="{0D108BD9-81ED-4DB2-BD59-A6C34878D82A}">
                    <a16:rowId xmlns:a16="http://schemas.microsoft.com/office/drawing/2014/main" val="1246902547"/>
                  </a:ext>
                </a:extLst>
              </a:tr>
              <a:tr h="617001">
                <a:tc>
                  <a:txBody>
                    <a:bodyPr/>
                    <a:lstStyle/>
                    <a:p>
                      <a:r>
                        <a:rPr lang="en-US" sz="1000">
                          <a:effectLst/>
                        </a:rPr>
                        <a:t>3</a:t>
                      </a:r>
                      <a:endParaRPr lang="en-GB" sz="100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lvl="0">
                        <a:buNone/>
                      </a:pPr>
                      <a:r>
                        <a:rPr lang="en-GB" sz="1000">
                          <a:latin typeface="Arial"/>
                        </a:rPr>
                        <a:t>Clarify Hythe outfall usage - Present evidence to confirm which outfall (long sea or short sea) is being used, following concerns about conflicting data on Rivers Trust website:</a:t>
                      </a:r>
                      <a:endParaRPr lang="en-US" sz="1000">
                        <a:latin typeface="Arial"/>
                      </a:endParaRPr>
                    </a:p>
                  </a:txBody>
                  <a:tcPr marL="68580" marR="68580" marT="0" marB="0"/>
                </a:tc>
                <a:tc>
                  <a:txBody>
                    <a:bodyPr/>
                    <a:lstStyle/>
                    <a:p>
                      <a:pPr>
                        <a:spcAft>
                          <a:spcPts val="1300"/>
                        </a:spcAft>
                      </a:pPr>
                      <a:r>
                        <a:rPr lang="en-GB" sz="1000">
                          <a:effectLst/>
                        </a:rPr>
                        <a:t>SW</a:t>
                      </a:r>
                      <a:endParaRPr lang="en-GB" sz="1600">
                        <a:solidFill>
                          <a:srgbClr val="174290"/>
                        </a:solidFill>
                        <a:effectLst/>
                        <a:latin typeface="Arial" panose="020B0604020202020204" pitchFamily="34" charset="0"/>
                        <a:ea typeface="Calibri" panose="020F0502020204030204" pitchFamily="34" charset="0"/>
                      </a:endParaRPr>
                    </a:p>
                  </a:txBody>
                  <a:tcPr marL="68580" marR="68580" marT="0" marB="0"/>
                </a:tc>
                <a:tc>
                  <a:txBody>
                    <a:bodyPr/>
                    <a:lstStyle/>
                    <a:p>
                      <a:pPr>
                        <a:spcAft>
                          <a:spcPts val="1300"/>
                        </a:spcAft>
                      </a:pPr>
                      <a:r>
                        <a:rPr lang="en-GB" sz="1000">
                          <a:solidFill>
                            <a:schemeClr val="tx1"/>
                          </a:solidFill>
                          <a:effectLst/>
                          <a:latin typeface="Arial"/>
                          <a:ea typeface="Calibri"/>
                        </a:rPr>
                        <a:t>Complete</a:t>
                      </a:r>
                      <a:endParaRPr lang="en-GB" sz="1600">
                        <a:solidFill>
                          <a:schemeClr val="tx1"/>
                        </a:solidFill>
                        <a:effectLst/>
                        <a:latin typeface="Arial"/>
                        <a:ea typeface="Calibri"/>
                      </a:endParaRPr>
                    </a:p>
                  </a:txBody>
                  <a:tcPr marL="68580" marR="68580" marT="0" marB="0"/>
                </a:tc>
                <a:tc>
                  <a:txBody>
                    <a:bodyPr/>
                    <a:lstStyle/>
                    <a:p>
                      <a:pPr lvl="0">
                        <a:spcAft>
                          <a:spcPts val="1300"/>
                        </a:spcAft>
                        <a:buNone/>
                      </a:pPr>
                      <a:r>
                        <a:rPr lang="en-GB" sz="1000" b="0" i="0" u="none" strike="noStrike" noProof="0">
                          <a:solidFill>
                            <a:srgbClr val="333333"/>
                          </a:solidFill>
                          <a:effectLst/>
                          <a:latin typeface="Arial"/>
                        </a:rPr>
                        <a:t>Information shared with Sarah on 9th July </a:t>
                      </a:r>
                    </a:p>
                  </a:txBody>
                  <a:tcPr marL="68580" marR="68580" marT="0" marB="0"/>
                </a:tc>
                <a:extLst>
                  <a:ext uri="{0D108BD9-81ED-4DB2-BD59-A6C34878D82A}">
                    <a16:rowId xmlns:a16="http://schemas.microsoft.com/office/drawing/2014/main" val="2782182994"/>
                  </a:ext>
                </a:extLst>
              </a:tr>
              <a:tr h="565584">
                <a:tc>
                  <a:txBody>
                    <a:bodyPr/>
                    <a:lstStyle/>
                    <a:p>
                      <a:r>
                        <a:rPr lang="en-US" sz="1000">
                          <a:effectLst/>
                        </a:rPr>
                        <a:t>4</a:t>
                      </a:r>
                      <a:endParaRPr lang="en-GB" sz="100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lvl="0">
                        <a:buNone/>
                      </a:pPr>
                      <a:r>
                        <a:rPr lang="en-GB" sz="1000">
                          <a:latin typeface="Arial"/>
                        </a:rPr>
                        <a:t>Modelling presentation for both outfalls - Present modelling showing how both long and short sea outfalls might affect beaches</a:t>
                      </a:r>
                      <a:endParaRPr lang="en-US" sz="1000">
                        <a:latin typeface="Arial"/>
                      </a:endParaRPr>
                    </a:p>
                  </a:txBody>
                  <a:tcPr marL="68580" marR="68580" marT="0" marB="0"/>
                </a:tc>
                <a:tc>
                  <a:txBody>
                    <a:bodyPr/>
                    <a:lstStyle/>
                    <a:p>
                      <a:pPr>
                        <a:spcAft>
                          <a:spcPts val="1300"/>
                        </a:spcAft>
                      </a:pPr>
                      <a:r>
                        <a:rPr lang="en-GB" sz="1000">
                          <a:effectLst/>
                        </a:rPr>
                        <a:t>SW &amp; F&amp;HC</a:t>
                      </a:r>
                      <a:endParaRPr lang="en-GB" sz="1600">
                        <a:solidFill>
                          <a:srgbClr val="174290"/>
                        </a:solidFill>
                        <a:effectLst/>
                        <a:latin typeface="Arial" panose="020B0604020202020204" pitchFamily="34" charset="0"/>
                        <a:ea typeface="Calibri" panose="020F0502020204030204" pitchFamily="34" charset="0"/>
                      </a:endParaRPr>
                    </a:p>
                  </a:txBody>
                  <a:tcPr marL="68580" marR="68580" marT="0" marB="0"/>
                </a:tc>
                <a:tc>
                  <a:txBody>
                    <a:bodyPr/>
                    <a:lstStyle/>
                    <a:p>
                      <a:pPr>
                        <a:spcAft>
                          <a:spcPts val="1300"/>
                        </a:spcAft>
                      </a:pPr>
                      <a:r>
                        <a:rPr lang="en-GB" sz="1000">
                          <a:solidFill>
                            <a:schemeClr val="tx1"/>
                          </a:solidFill>
                          <a:effectLst/>
                          <a:latin typeface="Arial"/>
                          <a:ea typeface="Calibri"/>
                        </a:rPr>
                        <a:t>ongoing</a:t>
                      </a:r>
                      <a:endParaRPr lang="en-GB" sz="1600">
                        <a:solidFill>
                          <a:schemeClr val="tx1"/>
                        </a:solidFill>
                        <a:effectLst/>
                        <a:latin typeface="Arial"/>
                        <a:ea typeface="Calibri"/>
                      </a:endParaRPr>
                    </a:p>
                  </a:txBody>
                  <a:tcPr marL="68580" marR="68580" marT="0" marB="0"/>
                </a:tc>
                <a:tc>
                  <a:txBody>
                    <a:bodyPr/>
                    <a:lstStyle/>
                    <a:p>
                      <a:pPr>
                        <a:spcAft>
                          <a:spcPts val="1300"/>
                        </a:spcAft>
                      </a:pPr>
                      <a:r>
                        <a:rPr lang="en-GB" sz="1000">
                          <a:solidFill>
                            <a:schemeClr val="tx1"/>
                          </a:solidFill>
                          <a:effectLst/>
                          <a:latin typeface="Arial"/>
                          <a:ea typeface="Calibri"/>
                        </a:rPr>
                        <a:t>Short sea outfall to be shared. R</a:t>
                      </a:r>
                      <a:r>
                        <a:rPr lang="en-GB" sz="1000" b="0" i="0" u="none" strike="noStrike" noProof="0">
                          <a:solidFill>
                            <a:schemeClr val="tx1"/>
                          </a:solidFill>
                          <a:effectLst/>
                          <a:latin typeface="Arial"/>
                        </a:rPr>
                        <a:t>equested this from our modeller following request, but due to August annual leave we won't receive the animations until September</a:t>
                      </a:r>
                      <a:endParaRPr lang="en-GB" sz="1000">
                        <a:solidFill>
                          <a:schemeClr val="tx1"/>
                        </a:solidFill>
                        <a:effectLst/>
                        <a:latin typeface="Arial"/>
                        <a:ea typeface="Calibri"/>
                      </a:endParaRPr>
                    </a:p>
                  </a:txBody>
                  <a:tcPr marL="68580" marR="68580" marT="0" marB="0"/>
                </a:tc>
                <a:extLst>
                  <a:ext uri="{0D108BD9-81ED-4DB2-BD59-A6C34878D82A}">
                    <a16:rowId xmlns:a16="http://schemas.microsoft.com/office/drawing/2014/main" val="2886850132"/>
                  </a:ext>
                </a:extLst>
              </a:tr>
              <a:tr h="617001">
                <a:tc>
                  <a:txBody>
                    <a:bodyPr/>
                    <a:lstStyle/>
                    <a:p>
                      <a:r>
                        <a:rPr lang="en-US" sz="1000">
                          <a:effectLst/>
                        </a:rPr>
                        <a:t>5</a:t>
                      </a:r>
                      <a:endParaRPr lang="en-GB" sz="100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lvl="0">
                        <a:buNone/>
                      </a:pPr>
                      <a:r>
                        <a:rPr lang="en-GB" sz="1000">
                          <a:latin typeface="Arial"/>
                        </a:rPr>
                        <a:t>Follow up on Copperfield estate backup issues - Email response needed regarding whether £184,000 investment will solve effluent backup problems for 6-7 specific properties</a:t>
                      </a:r>
                      <a:endParaRPr lang="en-US" sz="1000">
                        <a:latin typeface="Arial"/>
                      </a:endParaRPr>
                    </a:p>
                  </a:txBody>
                  <a:tcPr marL="68580" marR="68580" marT="0" marB="0"/>
                </a:tc>
                <a:tc>
                  <a:txBody>
                    <a:bodyPr/>
                    <a:lstStyle/>
                    <a:p>
                      <a:pPr>
                        <a:spcAft>
                          <a:spcPts val="1300"/>
                        </a:spcAft>
                      </a:pPr>
                      <a:r>
                        <a:rPr lang="en-GB" sz="1000">
                          <a:effectLst/>
                        </a:rPr>
                        <a:t>SW</a:t>
                      </a:r>
                      <a:endParaRPr lang="en-GB" sz="1600">
                        <a:solidFill>
                          <a:srgbClr val="174290"/>
                        </a:solidFill>
                        <a:effectLst/>
                        <a:latin typeface="Arial" panose="020B0604020202020204" pitchFamily="34" charset="0"/>
                        <a:ea typeface="Calibri" panose="020F0502020204030204" pitchFamily="34" charset="0"/>
                      </a:endParaRPr>
                    </a:p>
                  </a:txBody>
                  <a:tcPr marL="68580" marR="68580" marT="0" marB="0"/>
                </a:tc>
                <a:tc>
                  <a:txBody>
                    <a:bodyPr/>
                    <a:lstStyle/>
                    <a:p>
                      <a:pPr>
                        <a:spcAft>
                          <a:spcPts val="1300"/>
                        </a:spcAft>
                      </a:pPr>
                      <a:r>
                        <a:rPr lang="en-GB" sz="1000">
                          <a:solidFill>
                            <a:schemeClr val="tx1"/>
                          </a:solidFill>
                          <a:effectLst/>
                        </a:rPr>
                        <a:t>Next meeting</a:t>
                      </a:r>
                      <a:endParaRPr lang="en-GB" sz="1600">
                        <a:solidFill>
                          <a:schemeClr val="tx1"/>
                        </a:solidFill>
                        <a:effectLst/>
                        <a:latin typeface="Arial" panose="020B0604020202020204" pitchFamily="34" charset="0"/>
                        <a:ea typeface="Calibri" panose="020F0502020204030204" pitchFamily="34" charset="0"/>
                      </a:endParaRPr>
                    </a:p>
                  </a:txBody>
                  <a:tcPr marL="68580" marR="68580" marT="0" marB="0"/>
                </a:tc>
                <a:tc>
                  <a:txBody>
                    <a:bodyPr/>
                    <a:lstStyle/>
                    <a:p>
                      <a:pPr lvl="0">
                        <a:spcAft>
                          <a:spcPts val="1300"/>
                        </a:spcAft>
                        <a:buNone/>
                      </a:pPr>
                      <a:r>
                        <a:rPr lang="en-GB" sz="1000">
                          <a:solidFill>
                            <a:schemeClr val="tx1"/>
                          </a:solidFill>
                          <a:effectLst/>
                          <a:latin typeface="Arial"/>
                          <a:ea typeface="Calibri"/>
                        </a:rPr>
                        <a:t>See slide 5 </a:t>
                      </a:r>
                      <a:endParaRPr lang="en-US"/>
                    </a:p>
                  </a:txBody>
                  <a:tcPr marL="68580" marR="68580" marT="0" marB="0"/>
                </a:tc>
                <a:extLst>
                  <a:ext uri="{0D108BD9-81ED-4DB2-BD59-A6C34878D82A}">
                    <a16:rowId xmlns:a16="http://schemas.microsoft.com/office/drawing/2014/main" val="3736885548"/>
                  </a:ext>
                </a:extLst>
              </a:tr>
            </a:tbl>
          </a:graphicData>
        </a:graphic>
      </p:graphicFrame>
    </p:spTree>
    <p:extLst>
      <p:ext uri="{BB962C8B-B14F-4D97-AF65-F5344CB8AC3E}">
        <p14:creationId xmlns:p14="http://schemas.microsoft.com/office/powerpoint/2010/main" val="36453733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4EA53-C3AE-93A2-8E69-9AC0A6ECDC29}"/>
              </a:ext>
            </a:extLst>
          </p:cNvPr>
          <p:cNvSpPr>
            <a:spLocks noGrp="1"/>
          </p:cNvSpPr>
          <p:nvPr>
            <p:ph type="title"/>
          </p:nvPr>
        </p:nvSpPr>
        <p:spPr/>
        <p:txBody>
          <a:bodyPr/>
          <a:lstStyle/>
          <a:p>
            <a:r>
              <a:rPr lang="en-US">
                <a:cs typeface="Arial"/>
              </a:rPr>
              <a:t>Questions and Answers session open floor</a:t>
            </a:r>
            <a:endParaRPr lang="en-US"/>
          </a:p>
        </p:txBody>
      </p:sp>
      <p:sp>
        <p:nvSpPr>
          <p:cNvPr id="3" name="Slide Number Placeholder 2">
            <a:extLst>
              <a:ext uri="{FF2B5EF4-FFF2-40B4-BE49-F238E27FC236}">
                <a16:creationId xmlns:a16="http://schemas.microsoft.com/office/drawing/2014/main" id="{96447517-24D3-3DBC-8B7A-9290AB9B5B17}"/>
              </a:ext>
            </a:extLst>
          </p:cNvPr>
          <p:cNvSpPr>
            <a:spLocks noGrp="1"/>
          </p:cNvSpPr>
          <p:nvPr>
            <p:ph type="sldNum" sz="quarter" idx="11"/>
          </p:nvPr>
        </p:nvSpPr>
        <p:spPr/>
        <p:txBody>
          <a:bodyPr/>
          <a:lstStyle/>
          <a:p>
            <a:fld id="{E68B66A6-FD11-43D4-B666-F3E94C391CA6}" type="slidenum">
              <a:rPr lang="en-GB" smtClean="0"/>
              <a:pPr/>
              <a:t>30</a:t>
            </a:fld>
            <a:endParaRPr lang="en-GB"/>
          </a:p>
        </p:txBody>
      </p:sp>
    </p:spTree>
    <p:extLst>
      <p:ext uri="{BB962C8B-B14F-4D97-AF65-F5344CB8AC3E}">
        <p14:creationId xmlns:p14="http://schemas.microsoft.com/office/powerpoint/2010/main" val="2333149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38679-48A0-D695-92D6-885E6D08BB98}"/>
              </a:ext>
            </a:extLst>
          </p:cNvPr>
          <p:cNvSpPr>
            <a:spLocks noGrp="1"/>
          </p:cNvSpPr>
          <p:nvPr>
            <p:ph type="title"/>
          </p:nvPr>
        </p:nvSpPr>
        <p:spPr/>
        <p:txBody>
          <a:bodyPr/>
          <a:lstStyle/>
          <a:p>
            <a:r>
              <a:rPr lang="en-GB"/>
              <a:t>Marsh Academy </a:t>
            </a:r>
          </a:p>
        </p:txBody>
      </p:sp>
      <p:sp>
        <p:nvSpPr>
          <p:cNvPr id="3" name="Slide Number Placeholder 2">
            <a:extLst>
              <a:ext uri="{FF2B5EF4-FFF2-40B4-BE49-F238E27FC236}">
                <a16:creationId xmlns:a16="http://schemas.microsoft.com/office/drawing/2014/main" id="{2E92558F-2F5B-7F67-D39B-10FF57F8A895}"/>
              </a:ext>
            </a:extLst>
          </p:cNvPr>
          <p:cNvSpPr>
            <a:spLocks noGrp="1"/>
          </p:cNvSpPr>
          <p:nvPr>
            <p:ph type="sldNum" sz="quarter" idx="11"/>
          </p:nvPr>
        </p:nvSpPr>
        <p:spPr/>
        <p:txBody>
          <a:bodyPr/>
          <a:lstStyle/>
          <a:p>
            <a:fld id="{E68B66A6-FD11-43D4-B666-F3E94C391CA6}" type="slidenum">
              <a:rPr lang="en-GB" smtClean="0"/>
              <a:pPr/>
              <a:t>4</a:t>
            </a:fld>
            <a:endParaRPr lang="en-GB"/>
          </a:p>
        </p:txBody>
      </p:sp>
      <p:pic>
        <p:nvPicPr>
          <p:cNvPr id="6" name="Content Placeholder 5">
            <a:extLst>
              <a:ext uri="{FF2B5EF4-FFF2-40B4-BE49-F238E27FC236}">
                <a16:creationId xmlns:a16="http://schemas.microsoft.com/office/drawing/2014/main" id="{F50DB35C-519D-8843-EAE9-4DF6649C9DE1}"/>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040144" y="1188000"/>
            <a:ext cx="5450033" cy="3471409"/>
          </a:xfrm>
        </p:spPr>
      </p:pic>
      <p:sp>
        <p:nvSpPr>
          <p:cNvPr id="7" name="TextBox 6">
            <a:extLst>
              <a:ext uri="{FF2B5EF4-FFF2-40B4-BE49-F238E27FC236}">
                <a16:creationId xmlns:a16="http://schemas.microsoft.com/office/drawing/2014/main" id="{6EF81A0A-1A9B-E7D4-CC3E-BE3DCACE0E34}"/>
              </a:ext>
            </a:extLst>
          </p:cNvPr>
          <p:cNvSpPr txBox="1"/>
          <p:nvPr/>
        </p:nvSpPr>
        <p:spPr>
          <a:xfrm>
            <a:off x="6579555" y="1278785"/>
            <a:ext cx="2179434" cy="2954655"/>
          </a:xfrm>
          <a:prstGeom prst="rect">
            <a:avLst/>
          </a:prstGeom>
          <a:noFill/>
          <a:ln>
            <a:solidFill>
              <a:schemeClr val="bg2"/>
            </a:solidFill>
          </a:ln>
        </p:spPr>
        <p:txBody>
          <a:bodyPr wrap="square" lIns="91440" tIns="45720" rIns="91440" bIns="45720" rtlCol="0" anchor="t">
            <a:spAutoFit/>
          </a:bodyPr>
          <a:lstStyle/>
          <a:p>
            <a:r>
              <a:rPr lang="en-GB" sz="1400">
                <a:effectLst/>
                <a:latin typeface="Arial"/>
                <a:ea typeface="Calibri"/>
              </a:rPr>
              <a:t>Marsh Academy </a:t>
            </a:r>
            <a:r>
              <a:rPr lang="en-GB" sz="1400">
                <a:latin typeface="Arial"/>
                <a:ea typeface="Calibri"/>
              </a:rPr>
              <a:t>has </a:t>
            </a:r>
            <a:r>
              <a:rPr lang="en-GB" sz="1400">
                <a:effectLst/>
                <a:latin typeface="Arial"/>
                <a:ea typeface="Calibri"/>
              </a:rPr>
              <a:t>two wastewater pumping stations</a:t>
            </a:r>
            <a:r>
              <a:rPr lang="en-GB" sz="1400">
                <a:latin typeface="Arial"/>
                <a:ea typeface="Calibri"/>
              </a:rPr>
              <a:t> located on site, Marsh</a:t>
            </a:r>
            <a:r>
              <a:rPr lang="en-GB" sz="1400">
                <a:effectLst/>
                <a:latin typeface="Arial"/>
                <a:ea typeface="Calibri"/>
              </a:rPr>
              <a:t> Academy 1 &amp; 2</a:t>
            </a:r>
            <a:r>
              <a:rPr lang="en-GB" sz="1400">
                <a:latin typeface="Arial"/>
                <a:ea typeface="Calibri"/>
              </a:rPr>
              <a:t>.</a:t>
            </a:r>
            <a:r>
              <a:rPr lang="en-GB" sz="1400">
                <a:effectLst/>
                <a:latin typeface="Arial"/>
                <a:ea typeface="Calibri"/>
              </a:rPr>
              <a:t> located at Northwest and Southeast of the site. </a:t>
            </a:r>
          </a:p>
          <a:p>
            <a:endParaRPr lang="en-GB" sz="1400">
              <a:latin typeface="Arial"/>
              <a:ea typeface="Calibri"/>
            </a:endParaRPr>
          </a:p>
          <a:p>
            <a:r>
              <a:rPr lang="en-GB" sz="1400">
                <a:effectLst/>
                <a:latin typeface="Arial"/>
                <a:ea typeface="Calibri"/>
              </a:rPr>
              <a:t>The </a:t>
            </a:r>
            <a:r>
              <a:rPr lang="en-GB" sz="1400" b="0" i="0" u="none" strike="noStrike">
                <a:solidFill>
                  <a:srgbClr val="53565A"/>
                </a:solidFill>
                <a:effectLst/>
                <a:latin typeface="Arial"/>
                <a:cs typeface="Arial"/>
              </a:rPr>
              <a:t>sites were adopted and now the responsibility of Southern Water</a:t>
            </a:r>
            <a:endParaRPr lang="en-GB" sz="1400">
              <a:solidFill>
                <a:schemeClr val="tx1"/>
              </a:solidFill>
              <a:effectLst/>
              <a:latin typeface="Arial"/>
              <a:ea typeface="Calibri"/>
              <a:cs typeface="Arial"/>
            </a:endParaRPr>
          </a:p>
          <a:p>
            <a:endParaRPr lang="en-GB"/>
          </a:p>
        </p:txBody>
      </p:sp>
    </p:spTree>
    <p:extLst>
      <p:ext uri="{BB962C8B-B14F-4D97-AF65-F5344CB8AC3E}">
        <p14:creationId xmlns:p14="http://schemas.microsoft.com/office/powerpoint/2010/main" val="2785787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85F54BC-5312-B5BD-DA6D-DCC92260C61D}"/>
              </a:ext>
            </a:extLst>
          </p:cNvPr>
          <p:cNvSpPr>
            <a:spLocks noGrp="1"/>
          </p:cNvSpPr>
          <p:nvPr>
            <p:ph type="title"/>
          </p:nvPr>
        </p:nvSpPr>
        <p:spPr>
          <a:xfrm>
            <a:off x="565532" y="409"/>
            <a:ext cx="8145564" cy="720000"/>
          </a:xfrm>
        </p:spPr>
        <p:txBody>
          <a:bodyPr/>
          <a:lstStyle/>
          <a:p>
            <a:r>
              <a:rPr lang="en-GB"/>
              <a:t>Action 5 - Sewer Improvements Update The </a:t>
            </a:r>
            <a:r>
              <a:rPr lang="en-GB" err="1"/>
              <a:t>Derings</a:t>
            </a:r>
            <a:r>
              <a:rPr lang="en-GB"/>
              <a:t> Wastewater Pumping Station</a:t>
            </a:r>
            <a:endParaRPr lang="en-GB">
              <a:cs typeface="Arial"/>
            </a:endParaRPr>
          </a:p>
          <a:p>
            <a:endParaRPr lang="en-GB">
              <a:cs typeface="Arial"/>
            </a:endParaRPr>
          </a:p>
        </p:txBody>
      </p:sp>
      <p:sp>
        <p:nvSpPr>
          <p:cNvPr id="3" name="Slide Number Placeholder 2">
            <a:extLst>
              <a:ext uri="{FF2B5EF4-FFF2-40B4-BE49-F238E27FC236}">
                <a16:creationId xmlns:a16="http://schemas.microsoft.com/office/drawing/2014/main" id="{67DF301F-D1AE-0435-11D6-17C6EA617652}"/>
              </a:ext>
            </a:extLst>
          </p:cNvPr>
          <p:cNvSpPr>
            <a:spLocks noGrp="1"/>
          </p:cNvSpPr>
          <p:nvPr>
            <p:ph type="sldNum" sz="quarter" idx="11"/>
          </p:nvPr>
        </p:nvSpPr>
        <p:spPr/>
        <p:txBody>
          <a:bodyPr anchor="ctr">
            <a:normAutofit/>
          </a:bodyPr>
          <a:lstStyle/>
          <a:p>
            <a:pPr>
              <a:spcAft>
                <a:spcPts val="600"/>
              </a:spcAft>
            </a:pPr>
            <a:fld id="{E68B66A6-FD11-43D4-B666-F3E94C391CA6}" type="slidenum">
              <a:rPr lang="en-GB" smtClean="0"/>
              <a:pPr>
                <a:spcAft>
                  <a:spcPts val="600"/>
                </a:spcAft>
              </a:pPr>
              <a:t>5</a:t>
            </a:fld>
            <a:endParaRPr lang="en-GB"/>
          </a:p>
        </p:txBody>
      </p:sp>
      <p:sp>
        <p:nvSpPr>
          <p:cNvPr id="9" name="Content Placeholder 8">
            <a:extLst>
              <a:ext uri="{FF2B5EF4-FFF2-40B4-BE49-F238E27FC236}">
                <a16:creationId xmlns:a16="http://schemas.microsoft.com/office/drawing/2014/main" id="{8355BDDE-DFC2-EA88-A6BF-2988BA2B88C3}"/>
              </a:ext>
            </a:extLst>
          </p:cNvPr>
          <p:cNvSpPr>
            <a:spLocks noGrp="1"/>
          </p:cNvSpPr>
          <p:nvPr>
            <p:ph idx="1"/>
          </p:nvPr>
        </p:nvSpPr>
        <p:spPr>
          <a:xfrm>
            <a:off x="565850" y="1257971"/>
            <a:ext cx="4659292" cy="2967966"/>
          </a:xfrm>
        </p:spPr>
        <p:txBody>
          <a:bodyPr vert="horz" lIns="91440" tIns="45720" rIns="91440" bIns="45720" rtlCol="0" anchor="t">
            <a:noAutofit/>
          </a:bodyPr>
          <a:lstStyle/>
          <a:p>
            <a:pPr marL="0" indent="0">
              <a:buNone/>
            </a:pPr>
            <a:br>
              <a:rPr lang="en-GB" sz="1800" b="0">
                <a:effectLst/>
                <a:latin typeface="Arial" panose="020B0604020202020204" pitchFamily="34" charset="0"/>
                <a:ea typeface="Arial" panose="020B0604020202020204" pitchFamily="34" charset="0"/>
                <a:cs typeface="Times New Roman" panose="02020603050405020304" pitchFamily="18" charset="0"/>
              </a:rPr>
            </a:br>
            <a:br>
              <a:rPr lang="en-GB" sz="1200" b="0">
                <a:effectLst/>
                <a:latin typeface="Arial" panose="020B0604020202020204" pitchFamily="34" charset="0"/>
                <a:ea typeface="Arial" panose="020B0604020202020204" pitchFamily="34" charset="0"/>
                <a:cs typeface="Times New Roman" panose="02020603050405020304" pitchFamily="18" charset="0"/>
              </a:rPr>
            </a:br>
            <a:br>
              <a:rPr lang="en-GB" sz="1200" b="0">
                <a:effectLst/>
                <a:latin typeface="Arial" panose="020B0604020202020204" pitchFamily="34" charset="0"/>
                <a:ea typeface="Arial" panose="020B0604020202020204" pitchFamily="34" charset="0"/>
                <a:cs typeface="Times New Roman" panose="02020603050405020304" pitchFamily="18" charset="0"/>
              </a:rPr>
            </a:br>
            <a:endParaRPr lang="en-GB" sz="1200">
              <a:cs typeface="Times New Roman"/>
            </a:endParaRPr>
          </a:p>
        </p:txBody>
      </p:sp>
      <p:sp>
        <p:nvSpPr>
          <p:cNvPr id="4" name="TextBox 3">
            <a:extLst>
              <a:ext uri="{FF2B5EF4-FFF2-40B4-BE49-F238E27FC236}">
                <a16:creationId xmlns:a16="http://schemas.microsoft.com/office/drawing/2014/main" id="{5B89875A-4AAC-AD56-67B3-831FDAD5B2A7}"/>
              </a:ext>
            </a:extLst>
          </p:cNvPr>
          <p:cNvSpPr txBox="1"/>
          <p:nvPr/>
        </p:nvSpPr>
        <p:spPr>
          <a:xfrm>
            <a:off x="500856" y="483268"/>
            <a:ext cx="7702826" cy="50475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en-US" sz="1400">
                <a:ea typeface="+mn-lt"/>
                <a:cs typeface="+mn-lt"/>
              </a:rPr>
            </a:br>
            <a:endParaRPr lang="en-US" sz="1400">
              <a:ea typeface="+mn-lt"/>
              <a:cs typeface="+mn-lt"/>
            </a:endParaRPr>
          </a:p>
          <a:p>
            <a:r>
              <a:rPr lang="en-US" sz="1400" b="1">
                <a:solidFill>
                  <a:schemeClr val="bg1">
                    <a:lumMod val="49000"/>
                  </a:schemeClr>
                </a:solidFill>
                <a:ea typeface="+mn-lt"/>
                <a:cs typeface="+mn-lt"/>
              </a:rPr>
              <a:t>      Investment:</a:t>
            </a:r>
            <a:endParaRPr lang="en-US" sz="1400" b="1">
              <a:solidFill>
                <a:schemeClr val="bg1">
                  <a:lumMod val="49000"/>
                </a:schemeClr>
              </a:solidFill>
              <a:cs typeface="Arial"/>
            </a:endParaRPr>
          </a:p>
          <a:p>
            <a:pPr marL="285750" indent="-285750">
              <a:buClr>
                <a:schemeClr val="bg2"/>
              </a:buClr>
              <a:buFont typeface="Wingdings" panose="05000000000000000000" pitchFamily="2" charset="2"/>
              <a:buChar char="§"/>
            </a:pPr>
            <a:r>
              <a:rPr lang="en-US" sz="1400">
                <a:solidFill>
                  <a:schemeClr val="bg1">
                    <a:lumMod val="49000"/>
                  </a:schemeClr>
                </a:solidFill>
                <a:ea typeface="+mn-lt"/>
                <a:cs typeface="+mn-lt"/>
              </a:rPr>
              <a:t>£184,000 for sewer lining (450m on main 300mm sewer) and planned rising main upgrades</a:t>
            </a:r>
            <a:br>
              <a:rPr lang="en-US" sz="1400">
                <a:solidFill>
                  <a:schemeClr val="bg1">
                    <a:lumMod val="49000"/>
                  </a:schemeClr>
                </a:solidFill>
                <a:ea typeface="+mn-lt"/>
                <a:cs typeface="+mn-lt"/>
              </a:rPr>
            </a:br>
            <a:endParaRPr lang="en-US" sz="1400">
              <a:solidFill>
                <a:schemeClr val="bg1">
                  <a:lumMod val="49000"/>
                </a:schemeClr>
              </a:solidFill>
              <a:cs typeface="Arial"/>
            </a:endParaRPr>
          </a:p>
          <a:p>
            <a:r>
              <a:rPr lang="en-US" sz="1400">
                <a:solidFill>
                  <a:schemeClr val="bg1">
                    <a:lumMod val="49000"/>
                  </a:schemeClr>
                </a:solidFill>
                <a:ea typeface="+mn-lt"/>
                <a:cs typeface="+mn-lt"/>
              </a:rPr>
              <a:t>      </a:t>
            </a:r>
            <a:r>
              <a:rPr lang="en-US" sz="1400" b="1">
                <a:solidFill>
                  <a:schemeClr val="bg1">
                    <a:lumMod val="49000"/>
                  </a:schemeClr>
                </a:solidFill>
                <a:ea typeface="+mn-lt"/>
                <a:cs typeface="+mn-lt"/>
              </a:rPr>
              <a:t>Purpose</a:t>
            </a:r>
            <a:endParaRPr lang="en-US" sz="1400">
              <a:solidFill>
                <a:schemeClr val="bg1">
                  <a:lumMod val="49000"/>
                </a:schemeClr>
              </a:solidFill>
              <a:cs typeface="Arial"/>
            </a:endParaRPr>
          </a:p>
          <a:p>
            <a:pPr marL="285750" indent="-285750">
              <a:buClr>
                <a:schemeClr val="bg2"/>
              </a:buClr>
              <a:buFont typeface="Wingdings" panose="05000000000000000000" pitchFamily="2" charset="2"/>
              <a:buChar char="§"/>
            </a:pPr>
            <a:r>
              <a:rPr lang="en-US" sz="1400">
                <a:solidFill>
                  <a:schemeClr val="bg1">
                    <a:lumMod val="49000"/>
                  </a:schemeClr>
                </a:solidFill>
                <a:ea typeface="+mn-lt"/>
                <a:cs typeface="+mn-lt"/>
              </a:rPr>
              <a:t>Reduce groundwater infiltration into sewer system</a:t>
            </a:r>
            <a:endParaRPr lang="en-US" sz="1400">
              <a:solidFill>
                <a:schemeClr val="bg1">
                  <a:lumMod val="49000"/>
                </a:schemeClr>
              </a:solidFill>
              <a:cs typeface="Arial"/>
            </a:endParaRPr>
          </a:p>
          <a:p>
            <a:pPr marL="285750" indent="-285750">
              <a:buClr>
                <a:schemeClr val="bg2"/>
              </a:buClr>
              <a:buFont typeface="Wingdings" panose="05000000000000000000" pitchFamily="2" charset="2"/>
              <a:buChar char="§"/>
            </a:pPr>
            <a:r>
              <a:rPr lang="en-US" sz="1400">
                <a:solidFill>
                  <a:schemeClr val="bg1">
                    <a:lumMod val="49000"/>
                  </a:schemeClr>
                </a:solidFill>
                <a:ea typeface="+mn-lt"/>
                <a:cs typeface="+mn-lt"/>
              </a:rPr>
              <a:t>Lower risk of effluent backups and flooding for 6-7 affected properties</a:t>
            </a:r>
            <a:endParaRPr lang="en-US" sz="1400">
              <a:solidFill>
                <a:schemeClr val="bg1">
                  <a:lumMod val="49000"/>
                </a:schemeClr>
              </a:solidFill>
              <a:cs typeface="Arial"/>
            </a:endParaRPr>
          </a:p>
          <a:p>
            <a:pPr marL="285750" indent="-285750">
              <a:buClr>
                <a:schemeClr val="bg2"/>
              </a:buClr>
              <a:buFont typeface="Wingdings" panose="05000000000000000000" pitchFamily="2" charset="2"/>
              <a:buChar char="§"/>
            </a:pPr>
            <a:r>
              <a:rPr lang="en-US" sz="1400">
                <a:solidFill>
                  <a:schemeClr val="bg1">
                    <a:lumMod val="49000"/>
                  </a:schemeClr>
                </a:solidFill>
                <a:ea typeface="+mn-lt"/>
                <a:cs typeface="+mn-lt"/>
              </a:rPr>
              <a:t>Improve pumping station capacity during rainfall</a:t>
            </a:r>
            <a:br>
              <a:rPr lang="en-US" sz="1400">
                <a:solidFill>
                  <a:schemeClr val="bg1">
                    <a:lumMod val="49000"/>
                  </a:schemeClr>
                </a:solidFill>
                <a:ea typeface="+mn-lt"/>
                <a:cs typeface="+mn-lt"/>
              </a:rPr>
            </a:br>
            <a:br>
              <a:rPr lang="en-US" sz="1400">
                <a:solidFill>
                  <a:schemeClr val="bg1">
                    <a:lumMod val="49000"/>
                  </a:schemeClr>
                </a:solidFill>
                <a:ea typeface="+mn-lt"/>
                <a:cs typeface="+mn-lt"/>
              </a:rPr>
            </a:br>
            <a:r>
              <a:rPr lang="en-US" sz="1400" b="1">
                <a:solidFill>
                  <a:schemeClr val="bg1">
                    <a:lumMod val="49000"/>
                  </a:schemeClr>
                </a:solidFill>
                <a:ea typeface="+mn-lt"/>
                <a:cs typeface="+mn-lt"/>
              </a:rPr>
              <a:t>Benefits:</a:t>
            </a:r>
            <a:endParaRPr lang="en-US" sz="1400" b="1">
              <a:solidFill>
                <a:schemeClr val="bg1">
                  <a:lumMod val="49000"/>
                </a:schemeClr>
              </a:solidFill>
              <a:cs typeface="Arial"/>
            </a:endParaRPr>
          </a:p>
          <a:p>
            <a:pPr marL="285750" indent="-285750">
              <a:buClr>
                <a:schemeClr val="bg2"/>
              </a:buClr>
              <a:buFont typeface="Wingdings" panose="05000000000000000000" pitchFamily="2" charset="2"/>
              <a:buChar char="§"/>
            </a:pPr>
            <a:r>
              <a:rPr lang="en-US" sz="1400">
                <a:solidFill>
                  <a:schemeClr val="bg1">
                    <a:lumMod val="49000"/>
                  </a:schemeClr>
                </a:solidFill>
                <a:ea typeface="+mn-lt"/>
                <a:cs typeface="+mn-lt"/>
              </a:rPr>
              <a:t>Seals cracks and stops unwanted water entering the sewers</a:t>
            </a:r>
            <a:endParaRPr lang="en-US" sz="1400">
              <a:solidFill>
                <a:schemeClr val="bg1">
                  <a:lumMod val="49000"/>
                </a:schemeClr>
              </a:solidFill>
              <a:cs typeface="Arial"/>
            </a:endParaRPr>
          </a:p>
          <a:p>
            <a:pPr marL="285750" indent="-285750">
              <a:buClr>
                <a:schemeClr val="bg2"/>
              </a:buClr>
              <a:buFont typeface="Wingdings" panose="05000000000000000000" pitchFamily="2" charset="2"/>
              <a:buChar char="§"/>
            </a:pPr>
            <a:r>
              <a:rPr lang="en-US" sz="1400">
                <a:solidFill>
                  <a:schemeClr val="bg1">
                    <a:lumMod val="49000"/>
                  </a:schemeClr>
                </a:solidFill>
                <a:ea typeface="+mn-lt"/>
                <a:cs typeface="+mn-lt"/>
              </a:rPr>
              <a:t>Reduces flow the station must handle, lowering backup risk</a:t>
            </a:r>
            <a:endParaRPr lang="en-US" sz="1400">
              <a:solidFill>
                <a:schemeClr val="bg1">
                  <a:lumMod val="49000"/>
                </a:schemeClr>
              </a:solidFill>
              <a:cs typeface="Arial"/>
            </a:endParaRPr>
          </a:p>
          <a:p>
            <a:pPr marL="285750" indent="-285750">
              <a:buClr>
                <a:schemeClr val="bg2"/>
              </a:buClr>
              <a:buFont typeface="Wingdings" panose="05000000000000000000" pitchFamily="2" charset="2"/>
              <a:buChar char="§"/>
            </a:pPr>
            <a:r>
              <a:rPr lang="en-US" sz="1400">
                <a:solidFill>
                  <a:schemeClr val="bg1">
                    <a:lumMod val="49000"/>
                  </a:schemeClr>
                </a:solidFill>
                <a:ea typeface="+mn-lt"/>
                <a:cs typeface="+mn-lt"/>
              </a:rPr>
              <a:t>Supports better overall network performance</a:t>
            </a:r>
            <a:br>
              <a:rPr lang="en-US" sz="1400">
                <a:solidFill>
                  <a:schemeClr val="bg1">
                    <a:lumMod val="49000"/>
                  </a:schemeClr>
                </a:solidFill>
                <a:ea typeface="+mn-lt"/>
                <a:cs typeface="+mn-lt"/>
              </a:rPr>
            </a:br>
            <a:br>
              <a:rPr lang="en-US" sz="1400">
                <a:solidFill>
                  <a:schemeClr val="bg1">
                    <a:lumMod val="49000"/>
                  </a:schemeClr>
                </a:solidFill>
                <a:ea typeface="+mn-lt"/>
                <a:cs typeface="+mn-lt"/>
              </a:rPr>
            </a:br>
            <a:r>
              <a:rPr lang="en-US" sz="1400" b="1">
                <a:solidFill>
                  <a:schemeClr val="bg1">
                    <a:lumMod val="49000"/>
                  </a:schemeClr>
                </a:solidFill>
                <a:ea typeface="+mn-lt"/>
                <a:cs typeface="+mn-lt"/>
              </a:rPr>
              <a:t>Additional info:</a:t>
            </a:r>
            <a:endParaRPr lang="en-US" sz="1400" b="1">
              <a:solidFill>
                <a:schemeClr val="bg1">
                  <a:lumMod val="49000"/>
                </a:schemeClr>
              </a:solidFill>
              <a:cs typeface="Arial"/>
            </a:endParaRPr>
          </a:p>
          <a:p>
            <a:pPr marL="285750" indent="-285750">
              <a:buClr>
                <a:schemeClr val="bg2"/>
              </a:buClr>
              <a:buFont typeface="Wingdings" panose="05000000000000000000" pitchFamily="2" charset="2"/>
              <a:buChar char="§"/>
            </a:pPr>
            <a:r>
              <a:rPr lang="en-US" sz="1400">
                <a:solidFill>
                  <a:schemeClr val="bg1">
                    <a:lumMod val="49000"/>
                  </a:schemeClr>
                </a:solidFill>
                <a:ea typeface="+mn-lt"/>
                <a:cs typeface="+mn-lt"/>
              </a:rPr>
              <a:t>Ongoing catchment investigation continuing</a:t>
            </a:r>
            <a:endParaRPr lang="en-US" sz="1400">
              <a:solidFill>
                <a:schemeClr val="bg1">
                  <a:lumMod val="49000"/>
                </a:schemeClr>
              </a:solidFill>
              <a:cs typeface="Arial"/>
            </a:endParaRPr>
          </a:p>
          <a:p>
            <a:pPr marL="285750" indent="-285750">
              <a:buClr>
                <a:schemeClr val="bg2"/>
              </a:buClr>
              <a:buFont typeface="Wingdings" panose="05000000000000000000" pitchFamily="2" charset="2"/>
              <a:buChar char="§"/>
            </a:pPr>
            <a:r>
              <a:rPr lang="en-US" sz="1400">
                <a:solidFill>
                  <a:schemeClr val="bg1">
                    <a:lumMod val="49000"/>
                  </a:schemeClr>
                </a:solidFill>
                <a:ea typeface="+mn-lt"/>
                <a:cs typeface="+mn-lt"/>
              </a:rPr>
              <a:t>Identified need to reduce surface water entering sewers from customers’ homes (roofs, drives, etc.)</a:t>
            </a:r>
            <a:endParaRPr lang="en-US" sz="1400">
              <a:solidFill>
                <a:schemeClr val="bg1">
                  <a:lumMod val="49000"/>
                </a:schemeClr>
              </a:solidFill>
            </a:endParaRPr>
          </a:p>
          <a:p>
            <a:pPr>
              <a:buFont typeface="Arial"/>
              <a:buChar char="•"/>
            </a:pPr>
            <a:endParaRPr lang="en-US" sz="1400">
              <a:ea typeface="+mn-lt"/>
              <a:cs typeface="+mn-lt"/>
            </a:endParaRPr>
          </a:p>
          <a:p>
            <a:pPr>
              <a:buFont typeface="Arial"/>
              <a:buChar char="•"/>
            </a:pPr>
            <a:endParaRPr lang="en-US" sz="1400">
              <a:ea typeface="+mn-lt"/>
              <a:cs typeface="+mn-lt"/>
            </a:endParaRPr>
          </a:p>
          <a:p>
            <a:pPr marL="285750" indent="-285750" algn="l">
              <a:buFont typeface="Arial"/>
              <a:buChar char="•"/>
            </a:pPr>
            <a:endParaRPr lang="en-US" sz="1400">
              <a:cs typeface="Arial"/>
            </a:endParaRPr>
          </a:p>
          <a:p>
            <a:endParaRPr lang="en-US" sz="1400">
              <a:cs typeface="Arial"/>
            </a:endParaRPr>
          </a:p>
        </p:txBody>
      </p:sp>
    </p:spTree>
    <p:extLst>
      <p:ext uri="{BB962C8B-B14F-4D97-AF65-F5344CB8AC3E}">
        <p14:creationId xmlns:p14="http://schemas.microsoft.com/office/powerpoint/2010/main" val="1691958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54822D-9C63-8757-A739-E795169E06AA}"/>
              </a:ext>
            </a:extLst>
          </p:cNvPr>
          <p:cNvSpPr>
            <a:spLocks noGrp="1"/>
          </p:cNvSpPr>
          <p:nvPr>
            <p:ph type="sldNum" sz="quarter" idx="11"/>
          </p:nvPr>
        </p:nvSpPr>
        <p:spPr/>
        <p:txBody>
          <a:bodyPr/>
          <a:lstStyle/>
          <a:p>
            <a:fld id="{E68B66A6-FD11-43D4-B666-F3E94C391CA6}" type="slidenum">
              <a:rPr lang="en-GB" smtClean="0"/>
              <a:pPr/>
              <a:t>6</a:t>
            </a:fld>
            <a:endParaRPr lang="en-GB"/>
          </a:p>
        </p:txBody>
      </p:sp>
      <p:sp>
        <p:nvSpPr>
          <p:cNvPr id="5" name="Title 4">
            <a:extLst>
              <a:ext uri="{FF2B5EF4-FFF2-40B4-BE49-F238E27FC236}">
                <a16:creationId xmlns:a16="http://schemas.microsoft.com/office/drawing/2014/main" id="{4A430979-C32A-4B2B-8754-32E0FB72009A}"/>
              </a:ext>
            </a:extLst>
          </p:cNvPr>
          <p:cNvSpPr>
            <a:spLocks noGrp="1"/>
          </p:cNvSpPr>
          <p:nvPr>
            <p:ph type="title"/>
          </p:nvPr>
        </p:nvSpPr>
        <p:spPr>
          <a:xfrm>
            <a:off x="792000" y="684000"/>
            <a:ext cx="4900656" cy="1080000"/>
          </a:xfrm>
        </p:spPr>
        <p:txBody>
          <a:bodyPr/>
          <a:lstStyle/>
          <a:p>
            <a:r>
              <a:rPr lang="en-GB" b="0"/>
              <a:t>Bathing water analysis</a:t>
            </a:r>
          </a:p>
        </p:txBody>
      </p:sp>
    </p:spTree>
    <p:extLst>
      <p:ext uri="{BB962C8B-B14F-4D97-AF65-F5344CB8AC3E}">
        <p14:creationId xmlns:p14="http://schemas.microsoft.com/office/powerpoint/2010/main" val="2039952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C627D90-D23A-956C-661D-425350CA42D6}"/>
              </a:ext>
            </a:extLst>
          </p:cNvPr>
          <p:cNvSpPr>
            <a:spLocks noGrp="1"/>
          </p:cNvSpPr>
          <p:nvPr>
            <p:ph type="sldNum" sz="quarter" idx="12"/>
          </p:nvPr>
        </p:nvSpPr>
        <p:spPr/>
        <p:txBody>
          <a:bodyPr/>
          <a:lstStyle/>
          <a:p>
            <a:fld id="{E68B66A6-FD11-43D4-B666-F3E94C391CA6}" type="slidenum">
              <a:rPr lang="en-GB" smtClean="0"/>
              <a:pPr/>
              <a:t>7</a:t>
            </a:fld>
            <a:endParaRPr lang="en-GB"/>
          </a:p>
        </p:txBody>
      </p:sp>
      <p:pic>
        <p:nvPicPr>
          <p:cNvPr id="16" name="Picture 15">
            <a:extLst>
              <a:ext uri="{FF2B5EF4-FFF2-40B4-BE49-F238E27FC236}">
                <a16:creationId xmlns:a16="http://schemas.microsoft.com/office/drawing/2014/main" id="{A62CFA94-E6B4-1169-0140-2DB10D3A8135}"/>
              </a:ext>
            </a:extLst>
          </p:cNvPr>
          <p:cNvPicPr>
            <a:picLocks noChangeAspect="1"/>
          </p:cNvPicPr>
          <p:nvPr/>
        </p:nvPicPr>
        <p:blipFill>
          <a:blip r:embed="rId2"/>
          <a:srcRect l="-1" t="5879" r="1185"/>
          <a:stretch>
            <a:fillRect/>
          </a:stretch>
        </p:blipFill>
        <p:spPr>
          <a:xfrm>
            <a:off x="68184" y="371527"/>
            <a:ext cx="6796889" cy="3043131"/>
          </a:xfrm>
          <a:prstGeom prst="rect">
            <a:avLst/>
          </a:prstGeom>
        </p:spPr>
      </p:pic>
      <p:pic>
        <p:nvPicPr>
          <p:cNvPr id="41" name="Picture 40">
            <a:extLst>
              <a:ext uri="{FF2B5EF4-FFF2-40B4-BE49-F238E27FC236}">
                <a16:creationId xmlns:a16="http://schemas.microsoft.com/office/drawing/2014/main" id="{4961547B-700D-FD75-2EC4-908587D58BC3}"/>
              </a:ext>
            </a:extLst>
          </p:cNvPr>
          <p:cNvPicPr>
            <a:picLocks noChangeAspect="1"/>
          </p:cNvPicPr>
          <p:nvPr/>
        </p:nvPicPr>
        <p:blipFill>
          <a:blip r:embed="rId3"/>
          <a:stretch>
            <a:fillRect/>
          </a:stretch>
        </p:blipFill>
        <p:spPr>
          <a:xfrm>
            <a:off x="0" y="3414712"/>
            <a:ext cx="8358188" cy="1728788"/>
          </a:xfrm>
          <a:prstGeom prst="rect">
            <a:avLst/>
          </a:prstGeom>
        </p:spPr>
      </p:pic>
      <p:pic>
        <p:nvPicPr>
          <p:cNvPr id="43" name="Picture 42">
            <a:extLst>
              <a:ext uri="{FF2B5EF4-FFF2-40B4-BE49-F238E27FC236}">
                <a16:creationId xmlns:a16="http://schemas.microsoft.com/office/drawing/2014/main" id="{7FB50A58-5720-1F32-C350-B29B38F5A553}"/>
              </a:ext>
            </a:extLst>
          </p:cNvPr>
          <p:cNvPicPr>
            <a:picLocks noChangeAspect="1"/>
          </p:cNvPicPr>
          <p:nvPr/>
        </p:nvPicPr>
        <p:blipFill>
          <a:blip r:embed="rId4"/>
          <a:stretch>
            <a:fillRect/>
          </a:stretch>
        </p:blipFill>
        <p:spPr>
          <a:xfrm>
            <a:off x="6968410" y="1131505"/>
            <a:ext cx="2107406" cy="1014413"/>
          </a:xfrm>
          <a:prstGeom prst="rect">
            <a:avLst/>
          </a:prstGeom>
        </p:spPr>
      </p:pic>
      <p:pic>
        <p:nvPicPr>
          <p:cNvPr id="45" name="Picture 44">
            <a:extLst>
              <a:ext uri="{FF2B5EF4-FFF2-40B4-BE49-F238E27FC236}">
                <a16:creationId xmlns:a16="http://schemas.microsoft.com/office/drawing/2014/main" id="{49042FAB-6E14-8BB1-AA5B-A58434A411FB}"/>
              </a:ext>
            </a:extLst>
          </p:cNvPr>
          <p:cNvPicPr>
            <a:picLocks noChangeAspect="1"/>
          </p:cNvPicPr>
          <p:nvPr/>
        </p:nvPicPr>
        <p:blipFill>
          <a:blip r:embed="rId5"/>
          <a:stretch>
            <a:fillRect/>
          </a:stretch>
        </p:blipFill>
        <p:spPr>
          <a:xfrm>
            <a:off x="6968410" y="2273108"/>
            <a:ext cx="2107406" cy="1014413"/>
          </a:xfrm>
          <a:prstGeom prst="rect">
            <a:avLst/>
          </a:prstGeom>
        </p:spPr>
      </p:pic>
      <p:sp>
        <p:nvSpPr>
          <p:cNvPr id="2" name="TextBox 1">
            <a:extLst>
              <a:ext uri="{FF2B5EF4-FFF2-40B4-BE49-F238E27FC236}">
                <a16:creationId xmlns:a16="http://schemas.microsoft.com/office/drawing/2014/main" id="{EB2A9000-A8EB-72BF-A1EC-60FC6B9E0049}"/>
              </a:ext>
            </a:extLst>
          </p:cNvPr>
          <p:cNvSpPr txBox="1"/>
          <p:nvPr/>
        </p:nvSpPr>
        <p:spPr>
          <a:xfrm>
            <a:off x="2530068" y="1090916"/>
            <a:ext cx="2701949" cy="246221"/>
          </a:xfrm>
          <a:prstGeom prst="rect">
            <a:avLst/>
          </a:prstGeom>
          <a:noFill/>
        </p:spPr>
        <p:txBody>
          <a:bodyPr wrap="square" rtlCol="0">
            <a:spAutoFit/>
          </a:bodyPr>
          <a:lstStyle/>
          <a:p>
            <a:r>
              <a:rPr lang="en-GB" sz="1000" u="sng"/>
              <a:t>EA BW Sample Results (May – Present)</a:t>
            </a:r>
          </a:p>
        </p:txBody>
      </p:sp>
      <p:sp>
        <p:nvSpPr>
          <p:cNvPr id="4" name="TextBox 3">
            <a:extLst>
              <a:ext uri="{FF2B5EF4-FFF2-40B4-BE49-F238E27FC236}">
                <a16:creationId xmlns:a16="http://schemas.microsoft.com/office/drawing/2014/main" id="{13F6CD02-019E-84EC-BBA7-1E1B7B71CF72}"/>
              </a:ext>
            </a:extLst>
          </p:cNvPr>
          <p:cNvSpPr txBox="1"/>
          <p:nvPr/>
        </p:nvSpPr>
        <p:spPr>
          <a:xfrm>
            <a:off x="503548" y="87187"/>
            <a:ext cx="7106112" cy="369332"/>
          </a:xfrm>
          <a:prstGeom prst="rect">
            <a:avLst/>
          </a:prstGeom>
          <a:noFill/>
        </p:spPr>
        <p:txBody>
          <a:bodyPr wrap="none" rtlCol="0">
            <a:spAutoFit/>
          </a:bodyPr>
          <a:lstStyle/>
          <a:p>
            <a:r>
              <a:rPr lang="en-GB" b="1">
                <a:solidFill>
                  <a:srgbClr val="294284"/>
                </a:solidFill>
                <a:latin typeface="Calibri"/>
                <a:ea typeface="Times New Roman" panose="02020603050405020304" pitchFamily="18" charset="0"/>
                <a:cs typeface="Calibri"/>
              </a:rPr>
              <a:t>EA Statutory Environmental Monitoring Sample Results (May to Present)</a:t>
            </a:r>
            <a:endParaRPr lang="en-GB" b="1">
              <a:solidFill>
                <a:srgbClr val="294284"/>
              </a:solidFill>
            </a:endParaRPr>
          </a:p>
        </p:txBody>
      </p:sp>
    </p:spTree>
    <p:extLst>
      <p:ext uri="{BB962C8B-B14F-4D97-AF65-F5344CB8AC3E}">
        <p14:creationId xmlns:p14="http://schemas.microsoft.com/office/powerpoint/2010/main" val="3640267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E8E72BB-9312-5816-4F06-C666ADB32769}"/>
              </a:ext>
            </a:extLst>
          </p:cNvPr>
          <p:cNvSpPr>
            <a:spLocks noGrp="1"/>
          </p:cNvSpPr>
          <p:nvPr>
            <p:ph type="sldNum" sz="quarter" idx="11"/>
          </p:nvPr>
        </p:nvSpPr>
        <p:spPr/>
        <p:txBody>
          <a:bodyPr/>
          <a:lstStyle/>
          <a:p>
            <a:fld id="{E68B66A6-FD11-43D4-B666-F3E94C391CA6}" type="slidenum">
              <a:rPr lang="en-GB" smtClean="0"/>
              <a:pPr/>
              <a:t>8</a:t>
            </a:fld>
            <a:endParaRPr lang="en-GB"/>
          </a:p>
        </p:txBody>
      </p:sp>
      <p:graphicFrame>
        <p:nvGraphicFramePr>
          <p:cNvPr id="6" name="Table 5">
            <a:extLst>
              <a:ext uri="{FF2B5EF4-FFF2-40B4-BE49-F238E27FC236}">
                <a16:creationId xmlns:a16="http://schemas.microsoft.com/office/drawing/2014/main" id="{E9A17D1C-0EB0-7278-76CB-27B5FFB3B77C}"/>
              </a:ext>
            </a:extLst>
          </p:cNvPr>
          <p:cNvGraphicFramePr>
            <a:graphicFrameLocks noGrp="1"/>
          </p:cNvGraphicFramePr>
          <p:nvPr>
            <p:extLst>
              <p:ext uri="{D42A27DB-BD31-4B8C-83A1-F6EECF244321}">
                <p14:modId xmlns:p14="http://schemas.microsoft.com/office/powerpoint/2010/main" val="3700499325"/>
              </p:ext>
            </p:extLst>
          </p:nvPr>
        </p:nvGraphicFramePr>
        <p:xfrm>
          <a:off x="407296" y="208881"/>
          <a:ext cx="8526133" cy="4874417"/>
        </p:xfrm>
        <a:graphic>
          <a:graphicData uri="http://schemas.openxmlformats.org/drawingml/2006/table">
            <a:tbl>
              <a:tblPr/>
              <a:tblGrid>
                <a:gridCol w="1852500">
                  <a:extLst>
                    <a:ext uri="{9D8B030D-6E8A-4147-A177-3AD203B41FA5}">
                      <a16:colId xmlns:a16="http://schemas.microsoft.com/office/drawing/2014/main" val="619326797"/>
                    </a:ext>
                  </a:extLst>
                </a:gridCol>
                <a:gridCol w="1426425">
                  <a:extLst>
                    <a:ext uri="{9D8B030D-6E8A-4147-A177-3AD203B41FA5}">
                      <a16:colId xmlns:a16="http://schemas.microsoft.com/office/drawing/2014/main" val="2013830524"/>
                    </a:ext>
                  </a:extLst>
                </a:gridCol>
                <a:gridCol w="1556101">
                  <a:extLst>
                    <a:ext uri="{9D8B030D-6E8A-4147-A177-3AD203B41FA5}">
                      <a16:colId xmlns:a16="http://schemas.microsoft.com/office/drawing/2014/main" val="2422446911"/>
                    </a:ext>
                  </a:extLst>
                </a:gridCol>
                <a:gridCol w="1426425">
                  <a:extLst>
                    <a:ext uri="{9D8B030D-6E8A-4147-A177-3AD203B41FA5}">
                      <a16:colId xmlns:a16="http://schemas.microsoft.com/office/drawing/2014/main" val="2953309436"/>
                    </a:ext>
                  </a:extLst>
                </a:gridCol>
                <a:gridCol w="1375483">
                  <a:extLst>
                    <a:ext uri="{9D8B030D-6E8A-4147-A177-3AD203B41FA5}">
                      <a16:colId xmlns:a16="http://schemas.microsoft.com/office/drawing/2014/main" val="758244486"/>
                    </a:ext>
                  </a:extLst>
                </a:gridCol>
                <a:gridCol w="889199">
                  <a:extLst>
                    <a:ext uri="{9D8B030D-6E8A-4147-A177-3AD203B41FA5}">
                      <a16:colId xmlns:a16="http://schemas.microsoft.com/office/drawing/2014/main" val="2596067914"/>
                    </a:ext>
                  </a:extLst>
                </a:gridCol>
              </a:tblGrid>
              <a:tr h="208790">
                <a:tc gridSpan="6">
                  <a:txBody>
                    <a:bodyPr/>
                    <a:lstStyle/>
                    <a:p>
                      <a:pPr algn="l" fontAlgn="b"/>
                      <a:r>
                        <a:rPr lang="en-GB" sz="1400" b="1" i="0" u="none" strike="noStrike" err="1">
                          <a:solidFill>
                            <a:srgbClr val="153D64"/>
                          </a:solidFill>
                          <a:effectLst/>
                          <a:latin typeface="Aptos Narrow" panose="020B0004020202020204" pitchFamily="34" charset="0"/>
                        </a:rPr>
                        <a:t>Littlestone</a:t>
                      </a:r>
                      <a:r>
                        <a:rPr lang="en-GB" sz="900" b="0" i="0" u="none" strike="noStrike">
                          <a:solidFill>
                            <a:srgbClr val="000000"/>
                          </a:solidFill>
                          <a:effectLst/>
                          <a:latin typeface="Aptos Narrow" panose="020B0004020202020204" pitchFamily="34" charset="0"/>
                        </a:rPr>
                        <a:t>: This site currently remains sitting in ‘Poor’. The headroom to Sufficient is  -76%. There have been 3 x elevated results this season</a:t>
                      </a:r>
                    </a:p>
                  </a:txBody>
                  <a:tcPr marL="3050" marR="3050" marT="30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2037897"/>
                  </a:ext>
                </a:extLst>
              </a:tr>
              <a:tr h="278312">
                <a:tc>
                  <a:txBody>
                    <a:bodyPr/>
                    <a:lstStyle/>
                    <a:p>
                      <a:pPr algn="l" rtl="0" fontAlgn="ctr"/>
                      <a:r>
                        <a:rPr lang="en-GB" sz="900" b="1" i="0" u="none" strike="noStrike">
                          <a:solidFill>
                            <a:srgbClr val="FFFFFF"/>
                          </a:solidFill>
                          <a:effectLst/>
                          <a:latin typeface="Aptos Narrow" panose="020B0004020202020204" pitchFamily="34" charset="0"/>
                        </a:rPr>
                        <a:t>Sample Date/Time</a:t>
                      </a:r>
                    </a:p>
                  </a:txBody>
                  <a:tcPr marL="3050" marR="3050" marT="305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3C92D0"/>
                    </a:solidFill>
                  </a:tcPr>
                </a:tc>
                <a:tc>
                  <a:txBody>
                    <a:bodyPr/>
                    <a:lstStyle/>
                    <a:p>
                      <a:pPr algn="l" rtl="0" fontAlgn="ctr"/>
                      <a:r>
                        <a:rPr lang="en-GB" sz="900" b="1" i="0" u="none" strike="noStrike">
                          <a:solidFill>
                            <a:srgbClr val="FFFFFF"/>
                          </a:solidFill>
                          <a:effectLst/>
                          <a:latin typeface="Aptos Narrow" panose="020B0004020202020204" pitchFamily="34" charset="0"/>
                        </a:rPr>
                        <a:t>Results (</a:t>
                      </a:r>
                      <a:r>
                        <a:rPr lang="en-GB" sz="900" b="1" i="0" u="none" strike="noStrike" err="1">
                          <a:solidFill>
                            <a:srgbClr val="FFFFFF"/>
                          </a:solidFill>
                          <a:effectLst/>
                          <a:latin typeface="Aptos Narrow" panose="020B0004020202020204" pitchFamily="34" charset="0"/>
                        </a:rPr>
                        <a:t>cfu</a:t>
                      </a:r>
                      <a:r>
                        <a:rPr lang="en-GB" sz="900" b="1" i="0" u="none" strike="noStrike">
                          <a:solidFill>
                            <a:srgbClr val="FFFFFF"/>
                          </a:solidFill>
                          <a:effectLst/>
                          <a:latin typeface="Aptos Narrow" panose="020B0004020202020204" pitchFamily="34" charset="0"/>
                        </a:rPr>
                        <a:t>/100ml)</a:t>
                      </a:r>
                    </a:p>
                  </a:txBody>
                  <a:tcPr marL="3050" marR="3050" marT="305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92D0"/>
                    </a:solidFill>
                  </a:tcPr>
                </a:tc>
                <a:tc>
                  <a:txBody>
                    <a:bodyPr/>
                    <a:lstStyle/>
                    <a:p>
                      <a:pPr algn="l" rtl="0" fontAlgn="ctr"/>
                      <a:r>
                        <a:rPr lang="en-GB" sz="900" b="1" i="0" u="none" strike="noStrike">
                          <a:solidFill>
                            <a:srgbClr val="FFFFFF"/>
                          </a:solidFill>
                          <a:effectLst/>
                          <a:latin typeface="Aptos Narrow" panose="020B0004020202020204" pitchFamily="34" charset="0"/>
                        </a:rPr>
                        <a:t>Spill impact (within 5 days prior)</a:t>
                      </a:r>
                    </a:p>
                  </a:txBody>
                  <a:tcPr marL="3050" marR="3050" marT="30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92D0"/>
                    </a:solidFill>
                  </a:tcPr>
                </a:tc>
                <a:tc>
                  <a:txBody>
                    <a:bodyPr/>
                    <a:lstStyle/>
                    <a:p>
                      <a:pPr algn="l" rtl="0" fontAlgn="ctr"/>
                      <a:r>
                        <a:rPr lang="en-GB" sz="900" b="1" i="0" u="none" strike="noStrike">
                          <a:solidFill>
                            <a:srgbClr val="FFFFFF"/>
                          </a:solidFill>
                          <a:effectLst/>
                          <a:latin typeface="Aptos Narrow" panose="020B0004020202020204" pitchFamily="34" charset="0"/>
                        </a:rPr>
                        <a:t>Rainfall (within 5 days prior)</a:t>
                      </a:r>
                    </a:p>
                  </a:txBody>
                  <a:tcPr marL="3050" marR="3050" marT="30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92D0"/>
                    </a:solidFill>
                  </a:tcPr>
                </a:tc>
                <a:tc>
                  <a:txBody>
                    <a:bodyPr/>
                    <a:lstStyle/>
                    <a:p>
                      <a:pPr algn="l" rtl="0" fontAlgn="ctr"/>
                      <a:r>
                        <a:rPr lang="en-GB" sz="900" b="1" i="0" u="none" strike="noStrike">
                          <a:solidFill>
                            <a:srgbClr val="FFFFFF"/>
                          </a:solidFill>
                          <a:effectLst/>
                          <a:latin typeface="Aptos Narrow" panose="020B0004020202020204" pitchFamily="34" charset="0"/>
                        </a:rPr>
                        <a:t>Tidal direction (from)</a:t>
                      </a:r>
                    </a:p>
                  </a:txBody>
                  <a:tcPr marL="3050" marR="3050" marT="30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92D0"/>
                    </a:solidFill>
                  </a:tcPr>
                </a:tc>
                <a:tc>
                  <a:txBody>
                    <a:bodyPr/>
                    <a:lstStyle/>
                    <a:p>
                      <a:pPr algn="l" rtl="0" fontAlgn="ctr"/>
                      <a:r>
                        <a:rPr lang="en-GB" sz="900" b="1" i="0" u="none" strike="noStrike">
                          <a:solidFill>
                            <a:srgbClr val="FFFFFF"/>
                          </a:solidFill>
                          <a:effectLst/>
                          <a:latin typeface="Aptos Narrow" panose="020B0004020202020204" pitchFamily="34" charset="0"/>
                        </a:rPr>
                        <a:t>PRF in place?</a:t>
                      </a:r>
                    </a:p>
                  </a:txBody>
                  <a:tcPr marL="3050" marR="3050" marT="3050"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92D0"/>
                    </a:solidFill>
                  </a:tcPr>
                </a:tc>
                <a:extLst>
                  <a:ext uri="{0D108BD9-81ED-4DB2-BD59-A6C34878D82A}">
                    <a16:rowId xmlns:a16="http://schemas.microsoft.com/office/drawing/2014/main" val="360469195"/>
                  </a:ext>
                </a:extLst>
              </a:tr>
              <a:tr h="279916">
                <a:tc>
                  <a:txBody>
                    <a:bodyPr/>
                    <a:lstStyle/>
                    <a:p>
                      <a:pPr algn="ctr" rtl="0" fontAlgn="b"/>
                      <a:r>
                        <a:rPr lang="en-GB" sz="900" b="0" i="0" u="none" strike="noStrike">
                          <a:solidFill>
                            <a:srgbClr val="000000"/>
                          </a:solidFill>
                          <a:effectLst/>
                          <a:latin typeface="Aptos Narrow" panose="020B0004020202020204" pitchFamily="34" charset="0"/>
                        </a:rPr>
                        <a:t>29/06/2025 13:41</a:t>
                      </a:r>
                    </a:p>
                  </a:txBody>
                  <a:tcPr marL="3050" marR="3050" marT="3050"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CEE"/>
                    </a:solidFill>
                  </a:tcPr>
                </a:tc>
                <a:tc>
                  <a:txBody>
                    <a:bodyPr/>
                    <a:lstStyle/>
                    <a:p>
                      <a:pPr algn="ctr" rtl="0" fontAlgn="b"/>
                      <a:r>
                        <a:rPr lang="en-GB" sz="900" b="0" i="0" u="none" strike="noStrike">
                          <a:solidFill>
                            <a:srgbClr val="FF0000"/>
                          </a:solidFill>
                          <a:effectLst/>
                          <a:latin typeface="Aptos Narrow" panose="020B0004020202020204" pitchFamily="34" charset="0"/>
                        </a:rPr>
                        <a:t>790</a:t>
                      </a:r>
                      <a:r>
                        <a:rPr lang="en-GB" sz="900" b="0" i="0" u="none" strike="noStrike">
                          <a:solidFill>
                            <a:srgbClr val="000000"/>
                          </a:solidFill>
                          <a:effectLst/>
                          <a:latin typeface="Aptos Narrow" panose="020B0004020202020204" pitchFamily="34" charset="0"/>
                        </a:rPr>
                        <a:t> IE </a:t>
                      </a:r>
                      <a:r>
                        <a:rPr lang="en-GB" sz="900" b="0" i="0" u="none" strike="noStrike">
                          <a:solidFill>
                            <a:srgbClr val="FF0000"/>
                          </a:solidFill>
                          <a:effectLst/>
                          <a:latin typeface="Aptos Narrow" panose="020B0004020202020204" pitchFamily="34" charset="0"/>
                        </a:rPr>
                        <a:t>800</a:t>
                      </a:r>
                      <a:r>
                        <a:rPr lang="en-GB" sz="900" b="0" i="0" u="none" strike="noStrike">
                          <a:solidFill>
                            <a:srgbClr val="000000"/>
                          </a:solidFill>
                          <a:effectLst/>
                          <a:latin typeface="Aptos Narrow" panose="020B0004020202020204" pitchFamily="34" charset="0"/>
                        </a:rPr>
                        <a:t> EC</a:t>
                      </a:r>
                      <a:endParaRPr lang="en-GB" sz="900" b="0" i="0" u="none" strike="noStrike">
                        <a:solidFill>
                          <a:srgbClr val="FF0000"/>
                        </a:solidFill>
                        <a:effectLst/>
                        <a:latin typeface="Aptos Narrow" panose="020B0004020202020204" pitchFamily="34" charset="0"/>
                      </a:endParaRPr>
                    </a:p>
                  </a:txBody>
                  <a:tcPr marL="3050" marR="3050" marT="30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CEE"/>
                    </a:solidFill>
                  </a:tcPr>
                </a:tc>
                <a:tc>
                  <a:txBody>
                    <a:bodyPr/>
                    <a:lstStyle/>
                    <a:p>
                      <a:pPr algn="ctr" rtl="0" fontAlgn="b"/>
                      <a:r>
                        <a:rPr lang="en-GB" sz="900" b="0" i="0" u="none" strike="noStrike">
                          <a:solidFill>
                            <a:srgbClr val="000000"/>
                          </a:solidFill>
                          <a:effectLst/>
                          <a:latin typeface="Aptos Narrow" panose="020B0004020202020204" pitchFamily="34" charset="0"/>
                        </a:rPr>
                        <a:t>No spill</a:t>
                      </a:r>
                    </a:p>
                  </a:txBody>
                  <a:tcPr marL="3050" marR="3050" marT="30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CEE"/>
                    </a:solidFill>
                  </a:tcPr>
                </a:tc>
                <a:tc>
                  <a:txBody>
                    <a:bodyPr/>
                    <a:lstStyle/>
                    <a:p>
                      <a:pPr algn="ctr" rtl="0" fontAlgn="b"/>
                      <a:r>
                        <a:rPr lang="de-DE" sz="900" b="0" i="0" u="none" strike="noStrike">
                          <a:solidFill>
                            <a:srgbClr val="000000"/>
                          </a:solidFill>
                          <a:effectLst/>
                          <a:latin typeface="Aptos Narrow" panose="020B0004020202020204" pitchFamily="34" charset="0"/>
                        </a:rPr>
                        <a:t>Rainfall 27/06 (1.2mm Denge Beach)</a:t>
                      </a:r>
                    </a:p>
                  </a:txBody>
                  <a:tcPr marL="3050" marR="3050" marT="30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CEE"/>
                    </a:solidFill>
                  </a:tcPr>
                </a:tc>
                <a:tc>
                  <a:txBody>
                    <a:bodyPr/>
                    <a:lstStyle/>
                    <a:p>
                      <a:pPr algn="ctr" rtl="0" fontAlgn="b"/>
                      <a:r>
                        <a:rPr lang="en-GB" sz="900" b="0" i="0" u="none" strike="noStrike">
                          <a:solidFill>
                            <a:srgbClr val="000000"/>
                          </a:solidFill>
                          <a:effectLst/>
                          <a:latin typeface="Aptos Narrow" panose="020B0004020202020204" pitchFamily="34" charset="0"/>
                        </a:rPr>
                        <a:t>South West</a:t>
                      </a:r>
                    </a:p>
                  </a:txBody>
                  <a:tcPr marL="3050" marR="3050" marT="30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CEE"/>
                    </a:solidFill>
                  </a:tcPr>
                </a:tc>
                <a:tc>
                  <a:txBody>
                    <a:bodyPr/>
                    <a:lstStyle/>
                    <a:p>
                      <a:pPr algn="ctr" rtl="0" fontAlgn="b"/>
                      <a:r>
                        <a:rPr lang="en-GB" sz="900" b="0" i="0" u="none" strike="noStrike">
                          <a:solidFill>
                            <a:srgbClr val="000000"/>
                          </a:solidFill>
                          <a:effectLst/>
                          <a:latin typeface="Aptos Narrow" panose="020B0004020202020204" pitchFamily="34" charset="0"/>
                        </a:rPr>
                        <a:t>No</a:t>
                      </a:r>
                    </a:p>
                  </a:txBody>
                  <a:tcPr marL="3050" marR="3050" marT="3050"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CEE"/>
                    </a:solidFill>
                  </a:tcPr>
                </a:tc>
                <a:extLst>
                  <a:ext uri="{0D108BD9-81ED-4DB2-BD59-A6C34878D82A}">
                    <a16:rowId xmlns:a16="http://schemas.microsoft.com/office/drawing/2014/main" val="3186717461"/>
                  </a:ext>
                </a:extLst>
              </a:tr>
              <a:tr h="212369">
                <a:tc>
                  <a:txBody>
                    <a:bodyPr/>
                    <a:lstStyle/>
                    <a:p>
                      <a:pPr algn="ctr" rtl="0" fontAlgn="b"/>
                      <a:r>
                        <a:rPr lang="en-GB" sz="900" b="0" i="0" u="none" strike="noStrike">
                          <a:solidFill>
                            <a:srgbClr val="000000"/>
                          </a:solidFill>
                          <a:effectLst/>
                          <a:latin typeface="Aptos Narrow" panose="020B0004020202020204" pitchFamily="34" charset="0"/>
                        </a:rPr>
                        <a:t>17/07/2025 14:52</a:t>
                      </a:r>
                    </a:p>
                  </a:txBody>
                  <a:tcPr marL="3050" marR="3050" marT="3050"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EF7"/>
                    </a:solidFill>
                  </a:tcPr>
                </a:tc>
                <a:tc>
                  <a:txBody>
                    <a:bodyPr/>
                    <a:lstStyle/>
                    <a:p>
                      <a:pPr algn="ctr" rtl="0" fontAlgn="b"/>
                      <a:r>
                        <a:rPr lang="en-GB" sz="900" b="0" i="0" u="none" strike="noStrike">
                          <a:solidFill>
                            <a:srgbClr val="000000"/>
                          </a:solidFill>
                          <a:effectLst/>
                          <a:latin typeface="Aptos Narrow" panose="020B0004020202020204" pitchFamily="34" charset="0"/>
                        </a:rPr>
                        <a:t>64 IE </a:t>
                      </a:r>
                      <a:r>
                        <a:rPr lang="en-GB" sz="900" b="0" i="0" u="none" strike="noStrike">
                          <a:solidFill>
                            <a:srgbClr val="FF0000"/>
                          </a:solidFill>
                          <a:effectLst/>
                          <a:latin typeface="Aptos Narrow" panose="020B0004020202020204" pitchFamily="34" charset="0"/>
                        </a:rPr>
                        <a:t>260</a:t>
                      </a:r>
                      <a:r>
                        <a:rPr lang="en-GB" sz="900" b="0" i="0" u="none" strike="noStrike">
                          <a:solidFill>
                            <a:srgbClr val="000000"/>
                          </a:solidFill>
                          <a:effectLst/>
                          <a:latin typeface="Aptos Narrow" panose="020B0004020202020204" pitchFamily="34" charset="0"/>
                        </a:rPr>
                        <a:t> EC</a:t>
                      </a:r>
                    </a:p>
                  </a:txBody>
                  <a:tcPr marL="3050" marR="3050" marT="30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EF7"/>
                    </a:solidFill>
                  </a:tcPr>
                </a:tc>
                <a:tc>
                  <a:txBody>
                    <a:bodyPr/>
                    <a:lstStyle/>
                    <a:p>
                      <a:pPr algn="ctr" rtl="0" fontAlgn="b"/>
                      <a:r>
                        <a:rPr lang="en-GB" sz="900" b="0" i="0" u="none" strike="noStrike">
                          <a:solidFill>
                            <a:srgbClr val="000000"/>
                          </a:solidFill>
                          <a:effectLst/>
                          <a:latin typeface="Aptos Narrow" panose="020B0004020202020204" pitchFamily="34" charset="0"/>
                        </a:rPr>
                        <a:t>No spill</a:t>
                      </a:r>
                    </a:p>
                  </a:txBody>
                  <a:tcPr marL="3050" marR="3050" marT="30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EF7"/>
                    </a:solidFill>
                  </a:tcPr>
                </a:tc>
                <a:tc>
                  <a:txBody>
                    <a:bodyPr/>
                    <a:lstStyle/>
                    <a:p>
                      <a:pPr algn="ctr" rtl="0" fontAlgn="b"/>
                      <a:r>
                        <a:rPr lang="en-GB" sz="900" b="0" i="0" u="none" strike="noStrike">
                          <a:solidFill>
                            <a:srgbClr val="000000"/>
                          </a:solidFill>
                          <a:effectLst/>
                          <a:latin typeface="Aptos Narrow" panose="020B0004020202020204" pitchFamily="34" charset="0"/>
                        </a:rPr>
                        <a:t>No rainfall</a:t>
                      </a:r>
                    </a:p>
                  </a:txBody>
                  <a:tcPr marL="3050" marR="3050" marT="30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EF7"/>
                    </a:solidFill>
                  </a:tcPr>
                </a:tc>
                <a:tc>
                  <a:txBody>
                    <a:bodyPr/>
                    <a:lstStyle/>
                    <a:p>
                      <a:pPr algn="ctr" rtl="0" fontAlgn="b"/>
                      <a:r>
                        <a:rPr lang="en-GB" sz="900" b="0" i="0" u="none" strike="noStrike">
                          <a:solidFill>
                            <a:srgbClr val="000000"/>
                          </a:solidFill>
                          <a:effectLst/>
                          <a:latin typeface="Aptos Narrow" panose="020B0004020202020204" pitchFamily="34" charset="0"/>
                        </a:rPr>
                        <a:t>South/slack</a:t>
                      </a:r>
                    </a:p>
                  </a:txBody>
                  <a:tcPr marL="3050" marR="3050" marT="30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EF7"/>
                    </a:solidFill>
                  </a:tcPr>
                </a:tc>
                <a:tc>
                  <a:txBody>
                    <a:bodyPr/>
                    <a:lstStyle/>
                    <a:p>
                      <a:pPr algn="ctr" rtl="0" fontAlgn="b"/>
                      <a:r>
                        <a:rPr lang="en-GB" sz="900" b="0" i="0" u="none" strike="noStrike">
                          <a:solidFill>
                            <a:srgbClr val="000000"/>
                          </a:solidFill>
                          <a:effectLst/>
                          <a:latin typeface="Aptos Narrow" panose="020B0004020202020204" pitchFamily="34" charset="0"/>
                        </a:rPr>
                        <a:t>No</a:t>
                      </a:r>
                    </a:p>
                  </a:txBody>
                  <a:tcPr marL="3050" marR="3050" marT="3050"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EF7"/>
                    </a:solidFill>
                  </a:tcPr>
                </a:tc>
                <a:extLst>
                  <a:ext uri="{0D108BD9-81ED-4DB2-BD59-A6C34878D82A}">
                    <a16:rowId xmlns:a16="http://schemas.microsoft.com/office/drawing/2014/main" val="1557100114"/>
                  </a:ext>
                </a:extLst>
              </a:tr>
              <a:tr h="414530">
                <a:tc>
                  <a:txBody>
                    <a:bodyPr/>
                    <a:lstStyle/>
                    <a:p>
                      <a:pPr algn="ctr" rtl="0" fontAlgn="b"/>
                      <a:r>
                        <a:rPr lang="en-GB" sz="900" b="0" i="0" u="none" strike="noStrike">
                          <a:solidFill>
                            <a:srgbClr val="000000"/>
                          </a:solidFill>
                          <a:effectLst/>
                          <a:latin typeface="Aptos Narrow" panose="020B0004020202020204" pitchFamily="34" charset="0"/>
                        </a:rPr>
                        <a:t>25/07/2025 11:43</a:t>
                      </a:r>
                    </a:p>
                  </a:txBody>
                  <a:tcPr marL="3050" marR="3050" marT="3050"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DCEE"/>
                    </a:solidFill>
                  </a:tcPr>
                </a:tc>
                <a:tc>
                  <a:txBody>
                    <a:bodyPr/>
                    <a:lstStyle/>
                    <a:p>
                      <a:pPr algn="ctr" rtl="0" fontAlgn="b"/>
                      <a:r>
                        <a:rPr lang="en-GB" sz="900" b="0" i="0" u="none" strike="noStrike">
                          <a:solidFill>
                            <a:srgbClr val="FF0000"/>
                          </a:solidFill>
                          <a:effectLst/>
                          <a:latin typeface="Aptos Narrow" panose="020B0004020202020204" pitchFamily="34" charset="0"/>
                        </a:rPr>
                        <a:t>520</a:t>
                      </a:r>
                      <a:r>
                        <a:rPr lang="en-GB" sz="900" b="0" i="0" u="none" strike="noStrike">
                          <a:solidFill>
                            <a:srgbClr val="000000"/>
                          </a:solidFill>
                          <a:effectLst/>
                          <a:latin typeface="Aptos Narrow" panose="020B0004020202020204" pitchFamily="34" charset="0"/>
                        </a:rPr>
                        <a:t> IE </a:t>
                      </a:r>
                      <a:r>
                        <a:rPr lang="en-GB" sz="900" b="0" i="0" u="none" strike="noStrike">
                          <a:solidFill>
                            <a:srgbClr val="FF0000"/>
                          </a:solidFill>
                          <a:effectLst/>
                          <a:latin typeface="Aptos Narrow" panose="020B0004020202020204" pitchFamily="34" charset="0"/>
                        </a:rPr>
                        <a:t>890</a:t>
                      </a:r>
                      <a:r>
                        <a:rPr lang="en-GB" sz="900" b="0" i="0" u="none" strike="noStrike">
                          <a:solidFill>
                            <a:srgbClr val="000000"/>
                          </a:solidFill>
                          <a:effectLst/>
                          <a:latin typeface="Aptos Narrow" panose="020B0004020202020204" pitchFamily="34" charset="0"/>
                        </a:rPr>
                        <a:t> EC</a:t>
                      </a:r>
                      <a:endParaRPr lang="en-GB" sz="900" b="0" i="0" u="none" strike="noStrike">
                        <a:solidFill>
                          <a:srgbClr val="FF0000"/>
                        </a:solidFill>
                        <a:effectLst/>
                        <a:latin typeface="Aptos Narrow" panose="020B0004020202020204" pitchFamily="34" charset="0"/>
                      </a:endParaRPr>
                    </a:p>
                  </a:txBody>
                  <a:tcPr marL="3050" marR="3050" marT="30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DCEE"/>
                    </a:solidFill>
                  </a:tcPr>
                </a:tc>
                <a:tc>
                  <a:txBody>
                    <a:bodyPr/>
                    <a:lstStyle/>
                    <a:p>
                      <a:pPr algn="ctr" rtl="0" fontAlgn="b"/>
                      <a:r>
                        <a:rPr lang="en-GB" sz="900" b="0" i="0" u="none" strike="noStrike">
                          <a:solidFill>
                            <a:srgbClr val="000000"/>
                          </a:solidFill>
                          <a:effectLst/>
                          <a:latin typeface="Aptos Narrow" panose="020B0004020202020204" pitchFamily="34" charset="0"/>
                        </a:rPr>
                        <a:t>No spill</a:t>
                      </a:r>
                    </a:p>
                  </a:txBody>
                  <a:tcPr marL="3050" marR="3050" marT="30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DCEE"/>
                    </a:solidFill>
                  </a:tcPr>
                </a:tc>
                <a:tc>
                  <a:txBody>
                    <a:bodyPr/>
                    <a:lstStyle/>
                    <a:p>
                      <a:pPr algn="ctr" rtl="0" fontAlgn="b"/>
                      <a:r>
                        <a:rPr lang="en-GB" sz="900" b="0" i="0" u="none" strike="noStrike">
                          <a:solidFill>
                            <a:srgbClr val="000000"/>
                          </a:solidFill>
                          <a:effectLst/>
                          <a:latin typeface="Aptos Narrow" panose="020B0004020202020204" pitchFamily="34" charset="0"/>
                        </a:rPr>
                        <a:t>Rainfall between 20/07 and 25/07 (33.6mm over 5 day period </a:t>
                      </a:r>
                      <a:r>
                        <a:rPr lang="en-GB" sz="900" b="0" i="0" u="none" strike="noStrike" err="1">
                          <a:solidFill>
                            <a:srgbClr val="000000"/>
                          </a:solidFill>
                          <a:effectLst/>
                          <a:latin typeface="Aptos Narrow" panose="020B0004020202020204" pitchFamily="34" charset="0"/>
                        </a:rPr>
                        <a:t>Denge</a:t>
                      </a:r>
                      <a:r>
                        <a:rPr lang="en-GB" sz="900" b="0" i="0" u="none" strike="noStrike">
                          <a:solidFill>
                            <a:srgbClr val="000000"/>
                          </a:solidFill>
                          <a:effectLst/>
                          <a:latin typeface="Aptos Narrow" panose="020B0004020202020204" pitchFamily="34" charset="0"/>
                        </a:rPr>
                        <a:t> Beach)</a:t>
                      </a:r>
                    </a:p>
                  </a:txBody>
                  <a:tcPr marL="3050" marR="3050" marT="30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DCEE"/>
                    </a:solidFill>
                  </a:tcPr>
                </a:tc>
                <a:tc>
                  <a:txBody>
                    <a:bodyPr/>
                    <a:lstStyle/>
                    <a:p>
                      <a:pPr algn="ctr" rtl="0" fontAlgn="b"/>
                      <a:r>
                        <a:rPr lang="en-GB" sz="900" b="0" i="0" u="none" strike="noStrike">
                          <a:solidFill>
                            <a:srgbClr val="000000"/>
                          </a:solidFill>
                          <a:effectLst/>
                          <a:latin typeface="Aptos Narrow" panose="020B0004020202020204" pitchFamily="34" charset="0"/>
                        </a:rPr>
                        <a:t>South</a:t>
                      </a:r>
                    </a:p>
                  </a:txBody>
                  <a:tcPr marL="3050" marR="3050" marT="30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DCEE"/>
                    </a:solidFill>
                  </a:tcPr>
                </a:tc>
                <a:tc>
                  <a:txBody>
                    <a:bodyPr/>
                    <a:lstStyle/>
                    <a:p>
                      <a:pPr algn="ctr" rtl="0" fontAlgn="b"/>
                      <a:r>
                        <a:rPr lang="en-GB" sz="900" b="0" i="0" u="none" strike="noStrike">
                          <a:solidFill>
                            <a:srgbClr val="000000"/>
                          </a:solidFill>
                          <a:effectLst/>
                          <a:latin typeface="Aptos Narrow" panose="020B0004020202020204" pitchFamily="34" charset="0"/>
                        </a:rPr>
                        <a:t>No</a:t>
                      </a:r>
                    </a:p>
                  </a:txBody>
                  <a:tcPr marL="3050" marR="3050" marT="3050"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DCEE"/>
                    </a:solidFill>
                  </a:tcPr>
                </a:tc>
                <a:extLst>
                  <a:ext uri="{0D108BD9-81ED-4DB2-BD59-A6C34878D82A}">
                    <a16:rowId xmlns:a16="http://schemas.microsoft.com/office/drawing/2014/main" val="2138551414"/>
                  </a:ext>
                </a:extLst>
              </a:tr>
              <a:tr h="185930">
                <a:tc gridSpan="6">
                  <a:txBody>
                    <a:bodyPr/>
                    <a:lstStyle/>
                    <a:p>
                      <a:pPr algn="l" fontAlgn="b"/>
                      <a:r>
                        <a:rPr lang="en-GB" sz="1200" b="1" i="0" u="none" strike="noStrike">
                          <a:solidFill>
                            <a:srgbClr val="153D64"/>
                          </a:solidFill>
                          <a:effectLst/>
                          <a:latin typeface="Aptos Narrow" panose="020B0004020202020204" pitchFamily="34" charset="0"/>
                        </a:rPr>
                        <a:t>St Mary’s Bay</a:t>
                      </a:r>
                      <a:r>
                        <a:rPr lang="en-GB" sz="900" b="0" i="0" u="none" strike="noStrike">
                          <a:solidFill>
                            <a:srgbClr val="000000"/>
                          </a:solidFill>
                          <a:effectLst/>
                          <a:latin typeface="Aptos Narrow" panose="020B0004020202020204" pitchFamily="34" charset="0"/>
                        </a:rPr>
                        <a:t>: This site has a ‘Sufficient’ classification but is currently sitting in ‘Good’ with a headroom of 26%.  There has been 1 elevated result this season</a:t>
                      </a:r>
                    </a:p>
                  </a:txBody>
                  <a:tcPr marL="3050" marR="3050" marT="30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54311893"/>
                  </a:ext>
                </a:extLst>
              </a:tr>
              <a:tr h="278312">
                <a:tc>
                  <a:txBody>
                    <a:bodyPr/>
                    <a:lstStyle/>
                    <a:p>
                      <a:pPr algn="l" rtl="0" fontAlgn="ctr"/>
                      <a:r>
                        <a:rPr lang="en-GB" sz="900" b="1" i="0" u="none" strike="noStrike">
                          <a:solidFill>
                            <a:srgbClr val="FFFFFF"/>
                          </a:solidFill>
                          <a:effectLst/>
                          <a:latin typeface="Aptos Narrow" panose="020B0004020202020204" pitchFamily="34" charset="0"/>
                        </a:rPr>
                        <a:t>Sample Date/Time</a:t>
                      </a:r>
                    </a:p>
                  </a:txBody>
                  <a:tcPr marL="3050" marR="3050" marT="3050"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92D0"/>
                    </a:solidFill>
                  </a:tcPr>
                </a:tc>
                <a:tc>
                  <a:txBody>
                    <a:bodyPr/>
                    <a:lstStyle/>
                    <a:p>
                      <a:pPr algn="l" rtl="0" fontAlgn="ctr"/>
                      <a:r>
                        <a:rPr lang="en-GB" sz="900" b="1" i="0" u="none" strike="noStrike">
                          <a:solidFill>
                            <a:srgbClr val="FFFFFF"/>
                          </a:solidFill>
                          <a:effectLst/>
                          <a:latin typeface="Aptos Narrow" panose="020B0004020202020204" pitchFamily="34" charset="0"/>
                        </a:rPr>
                        <a:t>Results (</a:t>
                      </a:r>
                      <a:r>
                        <a:rPr lang="en-GB" sz="900" b="1" i="0" u="none" strike="noStrike" err="1">
                          <a:solidFill>
                            <a:srgbClr val="FFFFFF"/>
                          </a:solidFill>
                          <a:effectLst/>
                          <a:latin typeface="Aptos Narrow" panose="020B0004020202020204" pitchFamily="34" charset="0"/>
                        </a:rPr>
                        <a:t>cfu</a:t>
                      </a:r>
                      <a:r>
                        <a:rPr lang="en-GB" sz="900" b="1" i="0" u="none" strike="noStrike">
                          <a:solidFill>
                            <a:srgbClr val="FFFFFF"/>
                          </a:solidFill>
                          <a:effectLst/>
                          <a:latin typeface="Aptos Narrow" panose="020B0004020202020204" pitchFamily="34" charset="0"/>
                        </a:rPr>
                        <a:t>/100ml)</a:t>
                      </a:r>
                    </a:p>
                  </a:txBody>
                  <a:tcPr marL="3050" marR="3050" marT="30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92D0"/>
                    </a:solidFill>
                  </a:tcPr>
                </a:tc>
                <a:tc>
                  <a:txBody>
                    <a:bodyPr/>
                    <a:lstStyle/>
                    <a:p>
                      <a:pPr algn="l" rtl="0" fontAlgn="ctr"/>
                      <a:r>
                        <a:rPr lang="en-GB" sz="900" b="1" i="0" u="none" strike="noStrike">
                          <a:solidFill>
                            <a:srgbClr val="FFFFFF"/>
                          </a:solidFill>
                          <a:effectLst/>
                          <a:latin typeface="Aptos Narrow" panose="020B0004020202020204" pitchFamily="34" charset="0"/>
                        </a:rPr>
                        <a:t>Spill impact (within 5 days prior)</a:t>
                      </a:r>
                    </a:p>
                  </a:txBody>
                  <a:tcPr marL="3050" marR="3050" marT="30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92D0"/>
                    </a:solidFill>
                  </a:tcPr>
                </a:tc>
                <a:tc>
                  <a:txBody>
                    <a:bodyPr/>
                    <a:lstStyle/>
                    <a:p>
                      <a:pPr algn="l" rtl="0" fontAlgn="ctr"/>
                      <a:r>
                        <a:rPr lang="en-GB" sz="900" b="1" i="0" u="none" strike="noStrike">
                          <a:solidFill>
                            <a:srgbClr val="FFFFFF"/>
                          </a:solidFill>
                          <a:effectLst/>
                          <a:latin typeface="Aptos Narrow" panose="020B0004020202020204" pitchFamily="34" charset="0"/>
                        </a:rPr>
                        <a:t>Rainfall (within 5 days prior)</a:t>
                      </a:r>
                    </a:p>
                  </a:txBody>
                  <a:tcPr marL="3050" marR="3050" marT="30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92D0"/>
                    </a:solidFill>
                  </a:tcPr>
                </a:tc>
                <a:tc>
                  <a:txBody>
                    <a:bodyPr/>
                    <a:lstStyle/>
                    <a:p>
                      <a:pPr algn="l" rtl="0" fontAlgn="ctr"/>
                      <a:r>
                        <a:rPr lang="en-GB" sz="900" b="1" i="0" u="none" strike="noStrike">
                          <a:solidFill>
                            <a:srgbClr val="FFFFFF"/>
                          </a:solidFill>
                          <a:effectLst/>
                          <a:latin typeface="Aptos Narrow" panose="020B0004020202020204" pitchFamily="34" charset="0"/>
                        </a:rPr>
                        <a:t>Tidal Direction (from)</a:t>
                      </a:r>
                    </a:p>
                  </a:txBody>
                  <a:tcPr marL="3050" marR="3050" marT="30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92D0"/>
                    </a:solidFill>
                  </a:tcPr>
                </a:tc>
                <a:tc>
                  <a:txBody>
                    <a:bodyPr/>
                    <a:lstStyle/>
                    <a:p>
                      <a:pPr algn="l" rtl="0" fontAlgn="ctr"/>
                      <a:r>
                        <a:rPr lang="en-GB" sz="900" b="1" i="0" u="none" strike="noStrike">
                          <a:solidFill>
                            <a:srgbClr val="FFFFFF"/>
                          </a:solidFill>
                          <a:effectLst/>
                          <a:latin typeface="Aptos Narrow" panose="020B0004020202020204" pitchFamily="34" charset="0"/>
                        </a:rPr>
                        <a:t>PFR in place?</a:t>
                      </a:r>
                    </a:p>
                  </a:txBody>
                  <a:tcPr marL="3050" marR="3050" marT="3050"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92D0"/>
                    </a:solidFill>
                  </a:tcPr>
                </a:tc>
                <a:extLst>
                  <a:ext uri="{0D108BD9-81ED-4DB2-BD59-A6C34878D82A}">
                    <a16:rowId xmlns:a16="http://schemas.microsoft.com/office/drawing/2014/main" val="494012498"/>
                  </a:ext>
                </a:extLst>
              </a:tr>
              <a:tr h="414530">
                <a:tc>
                  <a:txBody>
                    <a:bodyPr/>
                    <a:lstStyle/>
                    <a:p>
                      <a:pPr algn="ctr" rtl="0" fontAlgn="b"/>
                      <a:r>
                        <a:rPr lang="en-GB" sz="900" b="0" i="0" u="none" strike="noStrike">
                          <a:solidFill>
                            <a:srgbClr val="000000"/>
                          </a:solidFill>
                          <a:effectLst/>
                          <a:latin typeface="Aptos Narrow" panose="020B0004020202020204" pitchFamily="34" charset="0"/>
                        </a:rPr>
                        <a:t>25/07/2025 10:18</a:t>
                      </a:r>
                    </a:p>
                  </a:txBody>
                  <a:tcPr marL="3050" marR="3050" marT="3050"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DCEE"/>
                    </a:solidFill>
                  </a:tcPr>
                </a:tc>
                <a:tc>
                  <a:txBody>
                    <a:bodyPr/>
                    <a:lstStyle/>
                    <a:p>
                      <a:pPr algn="ctr" rtl="0" fontAlgn="b"/>
                      <a:r>
                        <a:rPr lang="en-GB" sz="900" b="0" i="0" u="none" strike="noStrike">
                          <a:solidFill>
                            <a:srgbClr val="000000"/>
                          </a:solidFill>
                          <a:effectLst/>
                          <a:latin typeface="Aptos Narrow" panose="020B0004020202020204" pitchFamily="34" charset="0"/>
                        </a:rPr>
                        <a:t>64 IE</a:t>
                      </a:r>
                      <a:r>
                        <a:rPr lang="en-GB" sz="900" b="0" i="0" u="none" strike="noStrike">
                          <a:solidFill>
                            <a:srgbClr val="FF0000"/>
                          </a:solidFill>
                          <a:effectLst/>
                          <a:latin typeface="Aptos Narrow" panose="020B0004020202020204" pitchFamily="34" charset="0"/>
                        </a:rPr>
                        <a:t> 300</a:t>
                      </a:r>
                      <a:r>
                        <a:rPr lang="en-GB" sz="900" b="0" i="0" u="none" strike="noStrike">
                          <a:solidFill>
                            <a:srgbClr val="000000"/>
                          </a:solidFill>
                          <a:effectLst/>
                          <a:latin typeface="Aptos Narrow" panose="020B0004020202020204" pitchFamily="34" charset="0"/>
                        </a:rPr>
                        <a:t> EC</a:t>
                      </a:r>
                    </a:p>
                  </a:txBody>
                  <a:tcPr marL="3050" marR="3050" marT="30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DCEE"/>
                    </a:solidFill>
                  </a:tcPr>
                </a:tc>
                <a:tc>
                  <a:txBody>
                    <a:bodyPr/>
                    <a:lstStyle/>
                    <a:p>
                      <a:pPr algn="ctr" rtl="0" fontAlgn="b"/>
                      <a:r>
                        <a:rPr lang="en-GB" sz="900" b="0" i="0" u="none" strike="noStrike">
                          <a:solidFill>
                            <a:srgbClr val="000000"/>
                          </a:solidFill>
                          <a:effectLst/>
                          <a:latin typeface="Aptos Narrow" panose="020B0004020202020204" pitchFamily="34" charset="0"/>
                        </a:rPr>
                        <a:t>No spill</a:t>
                      </a:r>
                    </a:p>
                  </a:txBody>
                  <a:tcPr marL="3050" marR="3050" marT="30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DCEE"/>
                    </a:solidFill>
                  </a:tcPr>
                </a:tc>
                <a:tc>
                  <a:txBody>
                    <a:bodyPr/>
                    <a:lstStyle/>
                    <a:p>
                      <a:pPr algn="ctr" rtl="0" fontAlgn="b"/>
                      <a:r>
                        <a:rPr lang="en-GB" sz="900" b="0" i="0" u="none" strike="noStrike">
                          <a:solidFill>
                            <a:srgbClr val="000000"/>
                          </a:solidFill>
                          <a:effectLst/>
                          <a:latin typeface="Aptos Narrow" panose="020B0004020202020204" pitchFamily="34" charset="0"/>
                        </a:rPr>
                        <a:t>Rainfall between 20/07 and 25/07 (45mm over period at </a:t>
                      </a:r>
                      <a:r>
                        <a:rPr lang="en-GB" sz="900" b="0" i="0" u="none" strike="noStrike" err="1">
                          <a:solidFill>
                            <a:srgbClr val="000000"/>
                          </a:solidFill>
                          <a:effectLst/>
                          <a:latin typeface="Aptos Narrow" panose="020B0004020202020204" pitchFamily="34" charset="0"/>
                        </a:rPr>
                        <a:t>Willop</a:t>
                      </a:r>
                      <a:r>
                        <a:rPr lang="en-GB" sz="900" b="0" i="0" u="none" strike="noStrike">
                          <a:solidFill>
                            <a:srgbClr val="000000"/>
                          </a:solidFill>
                          <a:effectLst/>
                          <a:latin typeface="Aptos Narrow" panose="020B0004020202020204" pitchFamily="34" charset="0"/>
                        </a:rPr>
                        <a:t>)</a:t>
                      </a:r>
                    </a:p>
                  </a:txBody>
                  <a:tcPr marL="3050" marR="3050" marT="30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DCEE"/>
                    </a:solidFill>
                  </a:tcPr>
                </a:tc>
                <a:tc>
                  <a:txBody>
                    <a:bodyPr/>
                    <a:lstStyle/>
                    <a:p>
                      <a:pPr algn="ctr" rtl="0" fontAlgn="b"/>
                      <a:r>
                        <a:rPr lang="en-GB" sz="900" b="0" i="0" u="none" strike="noStrike">
                          <a:solidFill>
                            <a:srgbClr val="000000"/>
                          </a:solidFill>
                          <a:effectLst/>
                          <a:latin typeface="Aptos Narrow" panose="020B0004020202020204" pitchFamily="34" charset="0"/>
                        </a:rPr>
                        <a:t>Slack</a:t>
                      </a:r>
                    </a:p>
                  </a:txBody>
                  <a:tcPr marL="3050" marR="3050" marT="30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DCEE"/>
                    </a:solidFill>
                  </a:tcPr>
                </a:tc>
                <a:tc>
                  <a:txBody>
                    <a:bodyPr/>
                    <a:lstStyle/>
                    <a:p>
                      <a:pPr algn="ctr" rtl="0" fontAlgn="b"/>
                      <a:r>
                        <a:rPr lang="en-GB" sz="900" b="0" i="0" u="none" strike="noStrike">
                          <a:solidFill>
                            <a:srgbClr val="000000"/>
                          </a:solidFill>
                          <a:effectLst/>
                          <a:latin typeface="Aptos Narrow" panose="020B0004020202020204" pitchFamily="34" charset="0"/>
                        </a:rPr>
                        <a:t>No</a:t>
                      </a:r>
                    </a:p>
                  </a:txBody>
                  <a:tcPr marL="3050" marR="3050" marT="3050"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DCEE"/>
                    </a:solidFill>
                  </a:tcPr>
                </a:tc>
                <a:extLst>
                  <a:ext uri="{0D108BD9-81ED-4DB2-BD59-A6C34878D82A}">
                    <a16:rowId xmlns:a16="http://schemas.microsoft.com/office/drawing/2014/main" val="3763406028"/>
                  </a:ext>
                </a:extLst>
              </a:tr>
              <a:tr h="208790">
                <a:tc gridSpan="6">
                  <a:txBody>
                    <a:bodyPr/>
                    <a:lstStyle/>
                    <a:p>
                      <a:pPr algn="l" fontAlgn="b"/>
                      <a:r>
                        <a:rPr lang="en-GB" sz="1400" b="1" i="0" u="none" strike="noStrike">
                          <a:solidFill>
                            <a:srgbClr val="153D64"/>
                          </a:solidFill>
                          <a:effectLst/>
                          <a:latin typeface="Aptos Narrow" panose="020B0004020202020204" pitchFamily="34" charset="0"/>
                        </a:rPr>
                        <a:t>Folkestone:</a:t>
                      </a:r>
                      <a:r>
                        <a:rPr lang="en-GB" sz="1400" b="0" i="0" u="none" strike="noStrike">
                          <a:solidFill>
                            <a:srgbClr val="000000"/>
                          </a:solidFill>
                          <a:effectLst/>
                          <a:latin typeface="Aptos Narrow" panose="020B0004020202020204" pitchFamily="34" charset="0"/>
                        </a:rPr>
                        <a:t> </a:t>
                      </a:r>
                      <a:r>
                        <a:rPr lang="en-GB" sz="900" b="0" i="0" u="none" strike="noStrike">
                          <a:solidFill>
                            <a:srgbClr val="000000"/>
                          </a:solidFill>
                          <a:effectLst/>
                          <a:latin typeface="Aptos Narrow" panose="020B0004020202020204" pitchFamily="34" charset="0"/>
                        </a:rPr>
                        <a:t>This site currently remains in ‘Sufficient’, it’s headroom to ‘Good’ is -28% .  There have been 2 elevated results this season</a:t>
                      </a:r>
                      <a:endParaRPr lang="en-GB" sz="1100" b="0" i="0" u="none" strike="noStrike">
                        <a:solidFill>
                          <a:srgbClr val="000000"/>
                        </a:solidFill>
                        <a:effectLst/>
                        <a:latin typeface="Aptos Narrow" panose="020B0004020202020204" pitchFamily="34" charset="0"/>
                      </a:endParaRPr>
                    </a:p>
                  </a:txBody>
                  <a:tcPr marL="3050" marR="3050" marT="30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62415638"/>
                  </a:ext>
                </a:extLst>
              </a:tr>
              <a:tr h="278312">
                <a:tc>
                  <a:txBody>
                    <a:bodyPr/>
                    <a:lstStyle/>
                    <a:p>
                      <a:pPr algn="l" rtl="0" fontAlgn="ctr"/>
                      <a:r>
                        <a:rPr lang="en-GB" sz="900" b="1" i="0" u="none" strike="noStrike">
                          <a:solidFill>
                            <a:srgbClr val="FFFFFF"/>
                          </a:solidFill>
                          <a:effectLst/>
                          <a:latin typeface="Aptos Narrow" panose="020B0004020202020204" pitchFamily="34" charset="0"/>
                        </a:rPr>
                        <a:t>Sample Date/Time</a:t>
                      </a:r>
                    </a:p>
                  </a:txBody>
                  <a:tcPr marL="3050" marR="3050" marT="3050"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92D0"/>
                    </a:solidFill>
                  </a:tcPr>
                </a:tc>
                <a:tc>
                  <a:txBody>
                    <a:bodyPr/>
                    <a:lstStyle/>
                    <a:p>
                      <a:pPr algn="l" rtl="0" fontAlgn="ctr"/>
                      <a:r>
                        <a:rPr lang="en-GB" sz="900" b="1" i="0" u="none" strike="noStrike">
                          <a:solidFill>
                            <a:srgbClr val="FFFFFF"/>
                          </a:solidFill>
                          <a:effectLst/>
                          <a:latin typeface="Aptos Narrow" panose="020B0004020202020204" pitchFamily="34" charset="0"/>
                        </a:rPr>
                        <a:t>Results (</a:t>
                      </a:r>
                      <a:r>
                        <a:rPr lang="en-GB" sz="900" b="1" i="0" u="none" strike="noStrike" err="1">
                          <a:solidFill>
                            <a:srgbClr val="FFFFFF"/>
                          </a:solidFill>
                          <a:effectLst/>
                          <a:latin typeface="Aptos Narrow" panose="020B0004020202020204" pitchFamily="34" charset="0"/>
                        </a:rPr>
                        <a:t>cfu</a:t>
                      </a:r>
                      <a:r>
                        <a:rPr lang="en-GB" sz="900" b="1" i="0" u="none" strike="noStrike">
                          <a:solidFill>
                            <a:srgbClr val="FFFFFF"/>
                          </a:solidFill>
                          <a:effectLst/>
                          <a:latin typeface="Aptos Narrow" panose="020B0004020202020204" pitchFamily="34" charset="0"/>
                        </a:rPr>
                        <a:t>/100ml)</a:t>
                      </a:r>
                    </a:p>
                  </a:txBody>
                  <a:tcPr marL="3050" marR="3050" marT="30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92D0"/>
                    </a:solidFill>
                  </a:tcPr>
                </a:tc>
                <a:tc>
                  <a:txBody>
                    <a:bodyPr/>
                    <a:lstStyle/>
                    <a:p>
                      <a:pPr algn="l" rtl="0" fontAlgn="ctr"/>
                      <a:r>
                        <a:rPr lang="en-GB" sz="900" b="1" i="0" u="none" strike="noStrike">
                          <a:solidFill>
                            <a:srgbClr val="FFFFFF"/>
                          </a:solidFill>
                          <a:effectLst/>
                          <a:latin typeface="Aptos Narrow" panose="020B0004020202020204" pitchFamily="34" charset="0"/>
                        </a:rPr>
                        <a:t>Spill impact (within 5 days prior)</a:t>
                      </a:r>
                    </a:p>
                  </a:txBody>
                  <a:tcPr marL="3050" marR="3050" marT="30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92D0"/>
                    </a:solidFill>
                  </a:tcPr>
                </a:tc>
                <a:tc>
                  <a:txBody>
                    <a:bodyPr/>
                    <a:lstStyle/>
                    <a:p>
                      <a:pPr algn="l" rtl="0" fontAlgn="ctr"/>
                      <a:r>
                        <a:rPr lang="en-GB" sz="900" b="1" i="0" u="none" strike="noStrike">
                          <a:solidFill>
                            <a:srgbClr val="FFFFFF"/>
                          </a:solidFill>
                          <a:effectLst/>
                          <a:latin typeface="Aptos Narrow" panose="020B0004020202020204" pitchFamily="34" charset="0"/>
                        </a:rPr>
                        <a:t>Rainfall (within 5 days prior)</a:t>
                      </a:r>
                    </a:p>
                  </a:txBody>
                  <a:tcPr marL="3050" marR="3050" marT="30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92D0"/>
                    </a:solidFill>
                  </a:tcPr>
                </a:tc>
                <a:tc>
                  <a:txBody>
                    <a:bodyPr/>
                    <a:lstStyle/>
                    <a:p>
                      <a:pPr algn="l" rtl="0" fontAlgn="ctr"/>
                      <a:r>
                        <a:rPr lang="en-GB" sz="900" b="1" i="0" u="none" strike="noStrike">
                          <a:solidFill>
                            <a:srgbClr val="FFFFFF"/>
                          </a:solidFill>
                          <a:effectLst/>
                          <a:latin typeface="Aptos Narrow" panose="020B0004020202020204" pitchFamily="34" charset="0"/>
                        </a:rPr>
                        <a:t>Tidal direction (from)</a:t>
                      </a:r>
                    </a:p>
                  </a:txBody>
                  <a:tcPr marL="3050" marR="3050" marT="30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92D0"/>
                    </a:solidFill>
                  </a:tcPr>
                </a:tc>
                <a:tc>
                  <a:txBody>
                    <a:bodyPr/>
                    <a:lstStyle/>
                    <a:p>
                      <a:pPr algn="l" rtl="0" fontAlgn="ctr"/>
                      <a:r>
                        <a:rPr lang="en-GB" sz="900" b="1" i="0" u="none" strike="noStrike">
                          <a:solidFill>
                            <a:srgbClr val="FFFFFF"/>
                          </a:solidFill>
                          <a:effectLst/>
                          <a:latin typeface="Aptos Narrow" panose="020B0004020202020204" pitchFamily="34" charset="0"/>
                        </a:rPr>
                        <a:t>PRF in place?</a:t>
                      </a:r>
                    </a:p>
                  </a:txBody>
                  <a:tcPr marL="3050" marR="3050" marT="3050"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92D0"/>
                    </a:solidFill>
                  </a:tcPr>
                </a:tc>
                <a:extLst>
                  <a:ext uri="{0D108BD9-81ED-4DB2-BD59-A6C34878D82A}">
                    <a16:rowId xmlns:a16="http://schemas.microsoft.com/office/drawing/2014/main" val="3487392005"/>
                  </a:ext>
                </a:extLst>
              </a:tr>
              <a:tr h="140903">
                <a:tc rowSpan="3">
                  <a:txBody>
                    <a:bodyPr/>
                    <a:lstStyle/>
                    <a:p>
                      <a:pPr algn="ctr" rtl="0" fontAlgn="b"/>
                      <a:r>
                        <a:rPr lang="en-GB" sz="900" b="0" i="0" u="none" strike="noStrike">
                          <a:solidFill>
                            <a:srgbClr val="000000"/>
                          </a:solidFill>
                          <a:effectLst/>
                          <a:latin typeface="Aptos Narrow" panose="020B0004020202020204" pitchFamily="34" charset="0"/>
                        </a:rPr>
                        <a:t>25/07/2025 10:08</a:t>
                      </a:r>
                    </a:p>
                  </a:txBody>
                  <a:tcPr marL="3050" marR="3050" marT="3050"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CEE"/>
                    </a:solidFill>
                  </a:tcPr>
                </a:tc>
                <a:tc rowSpan="3">
                  <a:txBody>
                    <a:bodyPr/>
                    <a:lstStyle/>
                    <a:p>
                      <a:pPr algn="ctr" rtl="0" fontAlgn="b"/>
                      <a:r>
                        <a:rPr lang="en-GB" sz="900" b="0" i="0" u="none" strike="noStrike">
                          <a:solidFill>
                            <a:srgbClr val="FF0000"/>
                          </a:solidFill>
                          <a:effectLst/>
                          <a:latin typeface="Aptos Narrow" panose="020B0004020202020204" pitchFamily="34" charset="0"/>
                        </a:rPr>
                        <a:t>140</a:t>
                      </a:r>
                      <a:r>
                        <a:rPr lang="en-GB" sz="900" b="0" i="0" u="none" strike="noStrike">
                          <a:solidFill>
                            <a:srgbClr val="000000"/>
                          </a:solidFill>
                          <a:effectLst/>
                          <a:latin typeface="Aptos Narrow" panose="020B0004020202020204" pitchFamily="34" charset="0"/>
                        </a:rPr>
                        <a:t> IE </a:t>
                      </a:r>
                      <a:r>
                        <a:rPr lang="en-GB" sz="900" b="0" i="0" u="none" strike="noStrike">
                          <a:solidFill>
                            <a:srgbClr val="FF0000"/>
                          </a:solidFill>
                          <a:effectLst/>
                          <a:latin typeface="Aptos Narrow" panose="020B0004020202020204" pitchFamily="34" charset="0"/>
                        </a:rPr>
                        <a:t>290</a:t>
                      </a:r>
                      <a:r>
                        <a:rPr lang="en-GB" sz="900" b="0" i="0" u="none" strike="noStrike">
                          <a:solidFill>
                            <a:srgbClr val="000000"/>
                          </a:solidFill>
                          <a:effectLst/>
                          <a:latin typeface="Aptos Narrow" panose="020B0004020202020204" pitchFamily="34" charset="0"/>
                        </a:rPr>
                        <a:t> EC</a:t>
                      </a:r>
                      <a:endParaRPr lang="en-GB" sz="900" b="0" i="0" u="none" strike="noStrike">
                        <a:solidFill>
                          <a:srgbClr val="FF0000"/>
                        </a:solidFill>
                        <a:effectLst/>
                        <a:latin typeface="Aptos Narrow" panose="020B0004020202020204" pitchFamily="34" charset="0"/>
                      </a:endParaRPr>
                    </a:p>
                  </a:txBody>
                  <a:tcPr marL="3050" marR="3050" marT="30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CEE"/>
                    </a:solidFill>
                  </a:tcPr>
                </a:tc>
                <a:tc>
                  <a:txBody>
                    <a:bodyPr/>
                    <a:lstStyle/>
                    <a:p>
                      <a:pPr algn="l" rtl="0" fontAlgn="b"/>
                      <a:r>
                        <a:rPr lang="en-GB" sz="900" b="0" i="0" u="none" strike="noStrike">
                          <a:solidFill>
                            <a:srgbClr val="000000"/>
                          </a:solidFill>
                          <a:effectLst/>
                          <a:latin typeface="Aptos Narrow" panose="020B0004020202020204" pitchFamily="34" charset="0"/>
                        </a:rPr>
                        <a:t>4 spills.</a:t>
                      </a:r>
                    </a:p>
                  </a:txBody>
                  <a:tcPr marL="3050" marR="3050" marT="30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EDCEE"/>
                    </a:solidFill>
                  </a:tcPr>
                </a:tc>
                <a:tc rowSpan="3">
                  <a:txBody>
                    <a:bodyPr/>
                    <a:lstStyle/>
                    <a:p>
                      <a:pPr algn="ctr" fontAlgn="b"/>
                      <a:r>
                        <a:rPr lang="en-GB" sz="900" b="0" i="0" u="none" strike="noStrike">
                          <a:solidFill>
                            <a:srgbClr val="000000"/>
                          </a:solidFill>
                          <a:effectLst/>
                          <a:latin typeface="Aptos Narrow" panose="020B0004020202020204" pitchFamily="34" charset="0"/>
                        </a:rPr>
                        <a:t>Rainfall between 20/07 and 25/07 (39mm over period at Cherry Gardens) </a:t>
                      </a:r>
                    </a:p>
                  </a:txBody>
                  <a:tcPr marL="3050" marR="3050" marT="30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CEE"/>
                    </a:solidFill>
                  </a:tcPr>
                </a:tc>
                <a:tc rowSpan="3">
                  <a:txBody>
                    <a:bodyPr/>
                    <a:lstStyle/>
                    <a:p>
                      <a:pPr algn="ctr" rtl="0" fontAlgn="b"/>
                      <a:r>
                        <a:rPr lang="en-GB" sz="900" b="0" i="0" u="none" strike="noStrike">
                          <a:solidFill>
                            <a:srgbClr val="000000"/>
                          </a:solidFill>
                          <a:effectLst/>
                          <a:latin typeface="Aptos Narrow" panose="020B0004020202020204" pitchFamily="34" charset="0"/>
                        </a:rPr>
                        <a:t>Slack</a:t>
                      </a:r>
                    </a:p>
                  </a:txBody>
                  <a:tcPr marL="3050" marR="3050" marT="30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CEE"/>
                    </a:solidFill>
                  </a:tcPr>
                </a:tc>
                <a:tc rowSpan="3">
                  <a:txBody>
                    <a:bodyPr/>
                    <a:lstStyle/>
                    <a:p>
                      <a:pPr algn="ctr" rtl="0" fontAlgn="b"/>
                      <a:r>
                        <a:rPr lang="en-GB" sz="900" b="0" i="0" u="none" strike="noStrike">
                          <a:solidFill>
                            <a:srgbClr val="000000"/>
                          </a:solidFill>
                          <a:effectLst/>
                          <a:latin typeface="Aptos Narrow" panose="020B0004020202020204" pitchFamily="34" charset="0"/>
                        </a:rPr>
                        <a:t>No</a:t>
                      </a:r>
                    </a:p>
                  </a:txBody>
                  <a:tcPr marL="3050" marR="3050" marT="3050"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CEE"/>
                    </a:solidFill>
                  </a:tcPr>
                </a:tc>
                <a:extLst>
                  <a:ext uri="{0D108BD9-81ED-4DB2-BD59-A6C34878D82A}">
                    <a16:rowId xmlns:a16="http://schemas.microsoft.com/office/drawing/2014/main" val="3250313285"/>
                  </a:ext>
                </a:extLst>
              </a:tr>
              <a:tr h="361183">
                <a:tc vMerge="1">
                  <a:txBody>
                    <a:bodyPr/>
                    <a:lstStyle/>
                    <a:p>
                      <a:endParaRPr lang="en-GB"/>
                    </a:p>
                  </a:txBody>
                  <a:tcPr/>
                </a:tc>
                <a:tc vMerge="1">
                  <a:txBody>
                    <a:bodyPr/>
                    <a:lstStyle/>
                    <a:p>
                      <a:endParaRPr lang="en-GB"/>
                    </a:p>
                  </a:txBody>
                  <a:tcPr/>
                </a:tc>
                <a:tc>
                  <a:txBody>
                    <a:bodyPr/>
                    <a:lstStyle/>
                    <a:p>
                      <a:pPr algn="l" rtl="0" fontAlgn="b">
                        <a:buClr>
                          <a:srgbClr val="000000"/>
                        </a:buClr>
                        <a:buSzPts val="1100"/>
                        <a:buFont typeface="Arial" panose="020B0604020202020204" pitchFamily="34" charset="0"/>
                        <a:buChar char="-"/>
                      </a:pPr>
                      <a:r>
                        <a:rPr lang="en-GB" sz="900" b="0" i="0" u="none" strike="noStrike">
                          <a:solidFill>
                            <a:srgbClr val="000000"/>
                          </a:solidFill>
                          <a:effectLst/>
                          <a:latin typeface="Aptos Narrow" panose="020B0004020202020204" pitchFamily="34" charset="0"/>
                        </a:rPr>
                        <a:t>2 at Folkestone </a:t>
                      </a:r>
                      <a:r>
                        <a:rPr lang="en-GB" sz="900" b="0" i="0" u="none" strike="noStrike" err="1">
                          <a:solidFill>
                            <a:srgbClr val="000000"/>
                          </a:solidFill>
                          <a:effectLst/>
                          <a:latin typeface="Aptos Narrow" panose="020B0004020202020204" pitchFamily="34" charset="0"/>
                        </a:rPr>
                        <a:t>Junct</a:t>
                      </a:r>
                      <a:r>
                        <a:rPr lang="en-GB" sz="900" b="0" i="0" u="none" strike="noStrike">
                          <a:solidFill>
                            <a:srgbClr val="000000"/>
                          </a:solidFill>
                          <a:effectLst/>
                          <a:latin typeface="Aptos Narrow" panose="020B0004020202020204" pitchFamily="34" charset="0"/>
                        </a:rPr>
                        <a:t> 21/07  16 &amp; 7 mins.</a:t>
                      </a:r>
                    </a:p>
                  </a:txBody>
                  <a:tcPr marL="54911" marR="3050" marT="30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CEDCEE"/>
                    </a:solidFil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137148593"/>
                  </a:ext>
                </a:extLst>
              </a:tr>
              <a:tr h="455991">
                <a:tc vMerge="1">
                  <a:txBody>
                    <a:bodyPr/>
                    <a:lstStyle/>
                    <a:p>
                      <a:endParaRPr lang="en-GB"/>
                    </a:p>
                  </a:txBody>
                  <a:tcPr/>
                </a:tc>
                <a:tc vMerge="1">
                  <a:txBody>
                    <a:bodyPr/>
                    <a:lstStyle/>
                    <a:p>
                      <a:endParaRPr lang="en-GB"/>
                    </a:p>
                  </a:txBody>
                  <a:tcPr/>
                </a:tc>
                <a:tc>
                  <a:txBody>
                    <a:bodyPr/>
                    <a:lstStyle/>
                    <a:p>
                      <a:pPr algn="l" rtl="0" fontAlgn="b"/>
                      <a:r>
                        <a:rPr lang="en-GB" sz="900" b="0" i="0" u="none" strike="noStrike">
                          <a:solidFill>
                            <a:srgbClr val="000000"/>
                          </a:solidFill>
                          <a:effectLst/>
                          <a:latin typeface="Aptos Narrow" panose="020B0004020202020204" pitchFamily="34" charset="0"/>
                        </a:rPr>
                        <a:t> - 2 at The Stade Folkestone 21/07 3 hrs 29 mins &amp; 23/07 13 hrs 6 mins</a:t>
                      </a:r>
                    </a:p>
                  </a:txBody>
                  <a:tcPr marL="3050" marR="3050" marT="30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EDCEE"/>
                    </a:solidFil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551990210"/>
                  </a:ext>
                </a:extLst>
              </a:tr>
              <a:tr h="140903">
                <a:tc rowSpan="2">
                  <a:txBody>
                    <a:bodyPr/>
                    <a:lstStyle/>
                    <a:p>
                      <a:pPr algn="ctr" rtl="0" fontAlgn="b"/>
                      <a:r>
                        <a:rPr lang="en-GB" sz="900" b="0" i="0" u="none" strike="noStrike">
                          <a:solidFill>
                            <a:srgbClr val="000000"/>
                          </a:solidFill>
                          <a:effectLst/>
                          <a:latin typeface="Aptos Narrow" panose="020B0004020202020204" pitchFamily="34" charset="0"/>
                        </a:rPr>
                        <a:t>29/07/2025 10:58</a:t>
                      </a:r>
                    </a:p>
                  </a:txBody>
                  <a:tcPr marL="3050" marR="3050" marT="3050"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EF7"/>
                    </a:solidFill>
                  </a:tcPr>
                </a:tc>
                <a:tc rowSpan="2">
                  <a:txBody>
                    <a:bodyPr/>
                    <a:lstStyle/>
                    <a:p>
                      <a:pPr algn="ctr" rtl="0" fontAlgn="b"/>
                      <a:r>
                        <a:rPr lang="en-GB" sz="900" b="0" i="0" u="none" strike="noStrike">
                          <a:solidFill>
                            <a:srgbClr val="FF0000"/>
                          </a:solidFill>
                          <a:effectLst/>
                          <a:latin typeface="Aptos Narrow" panose="020B0004020202020204" pitchFamily="34" charset="0"/>
                        </a:rPr>
                        <a:t>130</a:t>
                      </a:r>
                      <a:r>
                        <a:rPr lang="en-GB" sz="900" b="0" i="0" u="none" strike="noStrike">
                          <a:solidFill>
                            <a:srgbClr val="000000"/>
                          </a:solidFill>
                          <a:effectLst/>
                          <a:latin typeface="Aptos Narrow" panose="020B0004020202020204" pitchFamily="34" charset="0"/>
                        </a:rPr>
                        <a:t> IE 130 EC</a:t>
                      </a:r>
                      <a:endParaRPr lang="en-GB" sz="900" b="0" i="0" u="none" strike="noStrike">
                        <a:solidFill>
                          <a:srgbClr val="FF0000"/>
                        </a:solidFill>
                        <a:effectLst/>
                        <a:latin typeface="Aptos Narrow" panose="020B0004020202020204" pitchFamily="34" charset="0"/>
                      </a:endParaRPr>
                    </a:p>
                  </a:txBody>
                  <a:tcPr marL="3050" marR="3050" marT="30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EF7"/>
                    </a:solidFill>
                  </a:tcPr>
                </a:tc>
                <a:tc>
                  <a:txBody>
                    <a:bodyPr/>
                    <a:lstStyle/>
                    <a:p>
                      <a:pPr algn="l" rtl="0" fontAlgn="b"/>
                      <a:r>
                        <a:rPr lang="en-GB" sz="900" b="0" i="0" u="none" strike="noStrike">
                          <a:solidFill>
                            <a:srgbClr val="000000"/>
                          </a:solidFill>
                          <a:effectLst/>
                          <a:latin typeface="Aptos Narrow" panose="020B0004020202020204" pitchFamily="34" charset="0"/>
                        </a:rPr>
                        <a:t>1 spill</a:t>
                      </a:r>
                    </a:p>
                  </a:txBody>
                  <a:tcPr marL="3050" marR="3050" marT="30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8EEF7"/>
                    </a:solidFill>
                  </a:tcPr>
                </a:tc>
                <a:tc rowSpan="2">
                  <a:txBody>
                    <a:bodyPr/>
                    <a:lstStyle/>
                    <a:p>
                      <a:pPr algn="ctr" fontAlgn="b"/>
                      <a:r>
                        <a:rPr lang="en-GB" sz="900" b="0" i="0" u="none" strike="noStrike">
                          <a:solidFill>
                            <a:srgbClr val="000000"/>
                          </a:solidFill>
                          <a:effectLst/>
                          <a:latin typeface="Aptos Narrow" panose="020B0004020202020204" pitchFamily="34" charset="0"/>
                        </a:rPr>
                        <a:t>Rainfall on 24/07 and 25/07 </a:t>
                      </a:r>
                    </a:p>
                  </a:txBody>
                  <a:tcPr marL="3050" marR="3050" marT="30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EF7"/>
                    </a:solidFill>
                  </a:tcPr>
                </a:tc>
                <a:tc rowSpan="2">
                  <a:txBody>
                    <a:bodyPr/>
                    <a:lstStyle/>
                    <a:p>
                      <a:pPr algn="ctr" rtl="0" fontAlgn="b"/>
                      <a:r>
                        <a:rPr lang="en-GB" sz="900" b="0" i="0" u="none" strike="noStrike">
                          <a:solidFill>
                            <a:srgbClr val="000000"/>
                          </a:solidFill>
                          <a:effectLst/>
                          <a:latin typeface="Aptos Narrow" panose="020B0004020202020204" pitchFamily="34" charset="0"/>
                        </a:rPr>
                        <a:t>North East</a:t>
                      </a:r>
                    </a:p>
                  </a:txBody>
                  <a:tcPr marL="3050" marR="3050" marT="30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EF7"/>
                    </a:solidFill>
                  </a:tcPr>
                </a:tc>
                <a:tc rowSpan="2">
                  <a:txBody>
                    <a:bodyPr/>
                    <a:lstStyle/>
                    <a:p>
                      <a:pPr algn="ctr" rtl="0" fontAlgn="b"/>
                      <a:r>
                        <a:rPr lang="en-GB" sz="900" b="0" i="0" u="none" strike="noStrike">
                          <a:solidFill>
                            <a:srgbClr val="000000"/>
                          </a:solidFill>
                          <a:effectLst/>
                          <a:latin typeface="Aptos Narrow" panose="020B0004020202020204" pitchFamily="34" charset="0"/>
                        </a:rPr>
                        <a:t>No</a:t>
                      </a:r>
                    </a:p>
                  </a:txBody>
                  <a:tcPr marL="3050" marR="3050" marT="3050"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EF7"/>
                    </a:solidFill>
                  </a:tcPr>
                </a:tc>
                <a:extLst>
                  <a:ext uri="{0D108BD9-81ED-4DB2-BD59-A6C34878D82A}">
                    <a16:rowId xmlns:a16="http://schemas.microsoft.com/office/drawing/2014/main" val="3938158476"/>
                  </a:ext>
                </a:extLst>
              </a:tr>
              <a:tr h="278312">
                <a:tc vMerge="1">
                  <a:txBody>
                    <a:bodyPr/>
                    <a:lstStyle/>
                    <a:p>
                      <a:endParaRPr lang="en-GB"/>
                    </a:p>
                  </a:txBody>
                  <a:tcPr/>
                </a:tc>
                <a:tc vMerge="1">
                  <a:txBody>
                    <a:bodyPr/>
                    <a:lstStyle/>
                    <a:p>
                      <a:endParaRPr lang="en-GB"/>
                    </a:p>
                  </a:txBody>
                  <a:tcPr/>
                </a:tc>
                <a:tc>
                  <a:txBody>
                    <a:bodyPr/>
                    <a:lstStyle/>
                    <a:p>
                      <a:pPr algn="l" rtl="0" fontAlgn="b"/>
                      <a:r>
                        <a:rPr lang="en-GB" sz="900" b="0" i="0" u="none" strike="noStrike">
                          <a:solidFill>
                            <a:srgbClr val="000000"/>
                          </a:solidFill>
                          <a:effectLst/>
                          <a:latin typeface="Aptos Narrow" panose="020B0004020202020204" pitchFamily="34" charset="0"/>
                        </a:rPr>
                        <a:t> - The Stade Folkestone 23/07 13 hrs 6 mins</a:t>
                      </a:r>
                    </a:p>
                  </a:txBody>
                  <a:tcPr marL="3050" marR="3050" marT="30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E8EEF7"/>
                    </a:solidFil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236580588"/>
                  </a:ext>
                </a:extLst>
              </a:tr>
              <a:tr h="278312">
                <a:tc gridSpan="6">
                  <a:txBody>
                    <a:bodyPr/>
                    <a:lstStyle/>
                    <a:p>
                      <a:pPr algn="l" rtl="0" fontAlgn="b"/>
                      <a:r>
                        <a:rPr kumimoji="0" lang="en-GB" sz="1400" b="1" i="0" u="none" strike="noStrike" kern="1200" cap="none" spc="0" normalizeH="0" baseline="0" noProof="0">
                          <a:ln>
                            <a:noFill/>
                          </a:ln>
                          <a:solidFill>
                            <a:srgbClr val="153D64"/>
                          </a:solidFill>
                          <a:effectLst/>
                          <a:uLnTx/>
                          <a:uFillTx/>
                          <a:latin typeface="Aptos Narrow" panose="020B0004020202020204" pitchFamily="34" charset="0"/>
                          <a:ea typeface="+mn-ea"/>
                          <a:cs typeface="+mn-cs"/>
                        </a:rPr>
                        <a:t>Dymchurch</a:t>
                      </a:r>
                      <a:r>
                        <a:rPr kumimoji="0" lang="en-GB" sz="1400" b="0" i="0" u="none" strike="noStrike" kern="1200" cap="none" spc="0" normalizeH="0" baseline="0" noProof="0">
                          <a:ln>
                            <a:noFill/>
                          </a:ln>
                          <a:solidFill>
                            <a:srgbClr val="153D64"/>
                          </a:solidFill>
                          <a:effectLst/>
                          <a:uLnTx/>
                          <a:uFillTx/>
                          <a:latin typeface="Aptos Narrow" panose="020B0004020202020204" pitchFamily="34" charset="0"/>
                          <a:ea typeface="+mn-ea"/>
                          <a:cs typeface="+mn-cs"/>
                        </a:rPr>
                        <a:t>: </a:t>
                      </a:r>
                      <a:r>
                        <a:rPr kumimoji="0" lang="en-GB" sz="900" b="0" i="0" u="none" strike="noStrike" kern="1200" cap="none" spc="0" normalizeH="0" baseline="0" noProof="0">
                          <a:ln>
                            <a:noFill/>
                          </a:ln>
                          <a:solidFill>
                            <a:schemeClr val="tx1">
                              <a:lumMod val="50000"/>
                            </a:schemeClr>
                          </a:solidFill>
                          <a:effectLst/>
                          <a:uLnTx/>
                          <a:uFillTx/>
                          <a:latin typeface="Aptos Narrow" panose="020B0004020202020204" pitchFamily="34" charset="0"/>
                          <a:ea typeface="+mn-ea"/>
                          <a:cs typeface="+mn-cs"/>
                        </a:rPr>
                        <a:t>All sample results are meeting the excellent threshold. Dymchurch is currently remains in it’s poor classification. The headroom to Sufficient is -31%.</a:t>
                      </a:r>
                      <a:endParaRPr lang="en-GB" sz="1100" b="0" i="0" u="none" strike="noStrike">
                        <a:solidFill>
                          <a:schemeClr val="tx1">
                            <a:lumMod val="50000"/>
                          </a:schemeClr>
                        </a:solidFill>
                        <a:effectLst/>
                        <a:latin typeface="Aptos Narrow" panose="020B0004020202020204" pitchFamily="34" charset="0"/>
                      </a:endParaRPr>
                    </a:p>
                  </a:txBody>
                  <a:tcPr marL="3050" marR="3050" marT="30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rtl="0" fontAlgn="b"/>
                      <a:endParaRPr lang="en-GB" sz="1200" b="0" i="0" u="none" strike="noStrike">
                        <a:solidFill>
                          <a:srgbClr val="FF0000"/>
                        </a:solidFill>
                        <a:effectLst/>
                        <a:latin typeface="Aptos Narrow" panose="020B0004020202020204" pitchFamily="34" charset="0"/>
                      </a:endParaRPr>
                    </a:p>
                  </a:txBody>
                  <a:tcPr marL="4067" marR="4067" marT="40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rtl="0" fontAlgn="b"/>
                      <a:endParaRPr lang="en-GB" sz="1200" b="0" i="0" u="none" strike="noStrike">
                        <a:solidFill>
                          <a:srgbClr val="000000"/>
                        </a:solidFill>
                        <a:effectLst/>
                        <a:latin typeface="Aptos Narrow" panose="020B0004020202020204" pitchFamily="34" charset="0"/>
                      </a:endParaRPr>
                    </a:p>
                  </a:txBody>
                  <a:tcPr marL="4067" marR="4067" marT="40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b"/>
                      <a:endParaRPr lang="en-GB" sz="1200" b="0" i="0" u="none" strike="noStrike">
                        <a:solidFill>
                          <a:srgbClr val="000000"/>
                        </a:solidFill>
                        <a:effectLst/>
                        <a:latin typeface="Aptos Narrow" panose="020B0004020202020204" pitchFamily="34" charset="0"/>
                      </a:endParaRPr>
                    </a:p>
                  </a:txBody>
                  <a:tcPr marL="4067" marR="4067" marT="40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rtl="0" fontAlgn="b"/>
                      <a:endParaRPr lang="en-GB" sz="1200" b="0" i="0" u="none" strike="noStrike">
                        <a:solidFill>
                          <a:srgbClr val="000000"/>
                        </a:solidFill>
                        <a:effectLst/>
                        <a:latin typeface="Aptos Narrow" panose="020B0004020202020204" pitchFamily="34" charset="0"/>
                      </a:endParaRPr>
                    </a:p>
                  </a:txBody>
                  <a:tcPr marL="4067" marR="4067" marT="40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rtl="0" fontAlgn="b"/>
                      <a:endParaRPr lang="en-GB" sz="1200" b="0" i="0" u="none" strike="noStrike">
                        <a:solidFill>
                          <a:srgbClr val="000000"/>
                        </a:solidFill>
                        <a:effectLst/>
                        <a:latin typeface="Aptos Narrow" panose="020B0004020202020204" pitchFamily="34" charset="0"/>
                      </a:endParaRPr>
                    </a:p>
                  </a:txBody>
                  <a:tcPr marL="4067" marR="4067" marT="4067"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106781"/>
                  </a:ext>
                </a:extLst>
              </a:tr>
              <a:tr h="227372">
                <a:tc gridSpan="6">
                  <a:txBody>
                    <a:bodyPr/>
                    <a:lstStyle/>
                    <a:p>
                      <a:pPr algn="l" fontAlgn="b"/>
                      <a:r>
                        <a:rPr lang="en-GB" sz="1400" b="1" i="0" u="none" strike="noStrike">
                          <a:solidFill>
                            <a:srgbClr val="153D64"/>
                          </a:solidFill>
                          <a:effectLst/>
                          <a:latin typeface="Aptos Narrow" panose="020B0004020202020204" pitchFamily="34" charset="0"/>
                        </a:rPr>
                        <a:t>Hythe</a:t>
                      </a:r>
                      <a:r>
                        <a:rPr lang="en-GB" sz="1100" b="0" i="0" u="none" strike="noStrike">
                          <a:solidFill>
                            <a:srgbClr val="000000"/>
                          </a:solidFill>
                          <a:effectLst/>
                          <a:latin typeface="Aptos Narrow" panose="020B0004020202020204" pitchFamily="34" charset="0"/>
                        </a:rPr>
                        <a:t>: </a:t>
                      </a:r>
                      <a:r>
                        <a:rPr lang="en-GB" sz="900" b="0" i="0" u="none" strike="noStrike">
                          <a:solidFill>
                            <a:srgbClr val="000000"/>
                          </a:solidFill>
                          <a:effectLst/>
                          <a:latin typeface="Aptos Narrow" panose="020B0004020202020204" pitchFamily="34" charset="0"/>
                        </a:rPr>
                        <a:t>All results are meeting the excellent threshold. Hythe remains in 'Excellent’ at 43%</a:t>
                      </a:r>
                      <a:endParaRPr lang="en-GB" sz="1100" b="0" i="0" u="none" strike="noStrike">
                        <a:solidFill>
                          <a:srgbClr val="000000"/>
                        </a:solidFill>
                        <a:effectLst/>
                        <a:latin typeface="Aptos Narrow" panose="020B0004020202020204" pitchFamily="34" charset="0"/>
                      </a:endParaRPr>
                    </a:p>
                  </a:txBody>
                  <a:tcPr marL="3050" marR="3050" marT="30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69001730"/>
                  </a:ext>
                </a:extLst>
              </a:tr>
              <a:tr h="208790">
                <a:tc gridSpan="6">
                  <a:txBody>
                    <a:bodyPr/>
                    <a:lstStyle/>
                    <a:p>
                      <a:pPr algn="l" fontAlgn="b"/>
                      <a:r>
                        <a:rPr lang="en-GB" sz="1400" b="1" i="0" u="none" strike="noStrike">
                          <a:solidFill>
                            <a:srgbClr val="153D64"/>
                          </a:solidFill>
                          <a:effectLst/>
                          <a:latin typeface="Aptos Narrow" panose="020B0004020202020204" pitchFamily="34" charset="0"/>
                        </a:rPr>
                        <a:t>Sandgate</a:t>
                      </a:r>
                      <a:r>
                        <a:rPr lang="en-GB" sz="1100" b="1" i="0" u="none" strike="noStrike">
                          <a:solidFill>
                            <a:srgbClr val="153D64"/>
                          </a:solidFill>
                          <a:effectLst/>
                          <a:latin typeface="Aptos Narrow" panose="020B0004020202020204" pitchFamily="34" charset="0"/>
                        </a:rPr>
                        <a:t>:</a:t>
                      </a:r>
                      <a:r>
                        <a:rPr lang="en-GB" sz="1100" b="0" i="0" u="none" strike="noStrike">
                          <a:solidFill>
                            <a:srgbClr val="000000"/>
                          </a:solidFill>
                          <a:effectLst/>
                          <a:latin typeface="Aptos Narrow" panose="020B0004020202020204" pitchFamily="34" charset="0"/>
                        </a:rPr>
                        <a:t> </a:t>
                      </a:r>
                      <a:r>
                        <a:rPr lang="en-GB" sz="900" b="0" i="0" u="none" strike="noStrike">
                          <a:solidFill>
                            <a:srgbClr val="000000"/>
                          </a:solidFill>
                          <a:effectLst/>
                          <a:latin typeface="Aptos Narrow" panose="020B0004020202020204" pitchFamily="34" charset="0"/>
                        </a:rPr>
                        <a:t>All results are meeting the excellent threshold. Sandgate remains in  ‘Excellent’ at 52%</a:t>
                      </a:r>
                      <a:endParaRPr lang="en-GB" sz="1100" b="0" i="0" u="none" strike="noStrike">
                        <a:solidFill>
                          <a:srgbClr val="000000"/>
                        </a:solidFill>
                        <a:effectLst/>
                        <a:latin typeface="Aptos Narrow" panose="020B0004020202020204" pitchFamily="34" charset="0"/>
                      </a:endParaRPr>
                    </a:p>
                  </a:txBody>
                  <a:tcPr marL="3050" marR="3050" marT="30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14786613"/>
                  </a:ext>
                </a:extLst>
              </a:tr>
            </a:tbl>
          </a:graphicData>
        </a:graphic>
      </p:graphicFrame>
      <p:sp>
        <p:nvSpPr>
          <p:cNvPr id="7" name="Title 1">
            <a:extLst>
              <a:ext uri="{FF2B5EF4-FFF2-40B4-BE49-F238E27FC236}">
                <a16:creationId xmlns:a16="http://schemas.microsoft.com/office/drawing/2014/main" id="{A03F97F4-5061-964B-B33C-93EE3BA57C07}"/>
              </a:ext>
            </a:extLst>
          </p:cNvPr>
          <p:cNvSpPr txBox="1">
            <a:spLocks/>
          </p:cNvSpPr>
          <p:nvPr/>
        </p:nvSpPr>
        <p:spPr>
          <a:xfrm>
            <a:off x="0" y="-318326"/>
            <a:ext cx="6796889" cy="187697"/>
          </a:xfrm>
          <a:prstGeom prst="rect">
            <a:avLst/>
          </a:prstGeom>
          <a:solidFill>
            <a:schemeClr val="bg1"/>
          </a:solidFill>
        </p:spPr>
        <p:txBody>
          <a:bodyPr vert="horz" lIns="68580" tIns="34290" rIns="68580" bIns="34290" rtlCol="0" anchor="t" anchorCtr="0">
            <a:noAutofit/>
          </a:bodyPr>
          <a:lstStyle>
            <a:lvl1pPr algn="l" defTabSz="1219170" rtl="0" eaLnBrk="1" latinLnBrk="0" hangingPunct="1">
              <a:lnSpc>
                <a:spcPts val="4000"/>
              </a:lnSpc>
              <a:spcBef>
                <a:spcPct val="0"/>
              </a:spcBef>
              <a:buNone/>
              <a:defRPr lang="en-GB" sz="2667" b="1" kern="1200">
                <a:solidFill>
                  <a:schemeClr val="tx2"/>
                </a:solidFill>
                <a:latin typeface="+mj-lt"/>
                <a:ea typeface="+mj-ea"/>
                <a:cs typeface="+mj-cs"/>
              </a:defRPr>
            </a:lvl1pPr>
          </a:lstStyle>
          <a:p>
            <a:r>
              <a:rPr lang="en-GB" sz="1500">
                <a:latin typeface="Calibri"/>
                <a:ea typeface="Calibri" panose="020F0502020204030204" pitchFamily="34" charset="0"/>
                <a:cs typeface="Calibri"/>
              </a:rPr>
              <a:t>Elevated results so far..</a:t>
            </a:r>
            <a:br>
              <a:rPr lang="en-GB" sz="1500">
                <a:latin typeface="Calibri" panose="020F0502020204030204" pitchFamily="34" charset="0"/>
                <a:ea typeface="Calibri" panose="020F0502020204030204" pitchFamily="34" charset="0"/>
              </a:rPr>
            </a:br>
            <a:endParaRPr lang="en-GB" sz="1500"/>
          </a:p>
        </p:txBody>
      </p:sp>
    </p:spTree>
    <p:extLst>
      <p:ext uri="{BB962C8B-B14F-4D97-AF65-F5344CB8AC3E}">
        <p14:creationId xmlns:p14="http://schemas.microsoft.com/office/powerpoint/2010/main" val="2335712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A9A7379-684D-5273-A2F1-40A817FCF46C}"/>
              </a:ext>
            </a:extLst>
          </p:cNvPr>
          <p:cNvSpPr>
            <a:spLocks noGrp="1"/>
          </p:cNvSpPr>
          <p:nvPr>
            <p:ph type="sldNum" sz="quarter" idx="11"/>
          </p:nvPr>
        </p:nvSpPr>
        <p:spPr/>
        <p:txBody>
          <a:bodyPr/>
          <a:lstStyle/>
          <a:p>
            <a:pPr defTabSz="914378"/>
            <a:fld id="{E68B66A6-FD11-43D4-B666-F3E94C391CA6}" type="slidenum">
              <a:rPr lang="en-GB">
                <a:solidFill>
                  <a:srgbClr val="FFFFFF"/>
                </a:solidFill>
                <a:latin typeface="Arial"/>
              </a:rPr>
              <a:pPr defTabSz="914378"/>
              <a:t>9</a:t>
            </a:fld>
            <a:endParaRPr lang="en-GB">
              <a:solidFill>
                <a:srgbClr val="FFFFFF"/>
              </a:solidFill>
              <a:latin typeface="Arial"/>
            </a:endParaRPr>
          </a:p>
        </p:txBody>
      </p:sp>
      <p:sp>
        <p:nvSpPr>
          <p:cNvPr id="5" name="Title 1">
            <a:extLst>
              <a:ext uri="{FF2B5EF4-FFF2-40B4-BE49-F238E27FC236}">
                <a16:creationId xmlns:a16="http://schemas.microsoft.com/office/drawing/2014/main" id="{44A67FAD-783E-7C18-F849-7F294BAC889D}"/>
              </a:ext>
            </a:extLst>
          </p:cNvPr>
          <p:cNvSpPr>
            <a:spLocks noGrp="1"/>
          </p:cNvSpPr>
          <p:nvPr>
            <p:ph type="title"/>
          </p:nvPr>
        </p:nvSpPr>
        <p:spPr>
          <a:xfrm>
            <a:off x="53089" y="-67886"/>
            <a:ext cx="8208963" cy="719137"/>
          </a:xfrm>
        </p:spPr>
        <p:txBody>
          <a:bodyPr/>
          <a:lstStyle/>
          <a:p>
            <a:r>
              <a:rPr lang="en-GB">
                <a:latin typeface="Calibri"/>
                <a:ea typeface="Times New Roman" panose="02020603050405020304" pitchFamily="18" charset="0"/>
                <a:cs typeface="Calibri"/>
              </a:rPr>
              <a:t>Dymchurch Investigative EA Sample Data</a:t>
            </a:r>
            <a:br>
              <a:rPr lang="en-GB">
                <a:latin typeface="Calibri" panose="020F0502020204030204" pitchFamily="34" charset="0"/>
                <a:ea typeface="Calibri" panose="020F0502020204030204" pitchFamily="34" charset="0"/>
              </a:rPr>
            </a:br>
            <a:endParaRPr lang="en-GB"/>
          </a:p>
        </p:txBody>
      </p:sp>
      <p:pic>
        <p:nvPicPr>
          <p:cNvPr id="12" name="Picture 11">
            <a:extLst>
              <a:ext uri="{FF2B5EF4-FFF2-40B4-BE49-F238E27FC236}">
                <a16:creationId xmlns:a16="http://schemas.microsoft.com/office/drawing/2014/main" id="{29FA599D-18D2-2F57-0CD2-CC81AE57B54D}"/>
              </a:ext>
            </a:extLst>
          </p:cNvPr>
          <p:cNvPicPr>
            <a:picLocks noChangeAspect="1"/>
          </p:cNvPicPr>
          <p:nvPr/>
        </p:nvPicPr>
        <p:blipFill>
          <a:blip r:embed="rId3"/>
          <a:stretch>
            <a:fillRect/>
          </a:stretch>
        </p:blipFill>
        <p:spPr>
          <a:xfrm>
            <a:off x="4912120" y="2878109"/>
            <a:ext cx="4178792" cy="2156690"/>
          </a:xfrm>
          <a:prstGeom prst="rect">
            <a:avLst/>
          </a:prstGeom>
        </p:spPr>
      </p:pic>
      <p:pic>
        <p:nvPicPr>
          <p:cNvPr id="16" name="Picture 15">
            <a:extLst>
              <a:ext uri="{FF2B5EF4-FFF2-40B4-BE49-F238E27FC236}">
                <a16:creationId xmlns:a16="http://schemas.microsoft.com/office/drawing/2014/main" id="{4433AC13-B862-50D5-C721-76FC9B1EAA41}"/>
              </a:ext>
            </a:extLst>
          </p:cNvPr>
          <p:cNvPicPr>
            <a:picLocks noChangeAspect="1"/>
          </p:cNvPicPr>
          <p:nvPr/>
        </p:nvPicPr>
        <p:blipFill>
          <a:blip r:embed="rId4"/>
          <a:stretch>
            <a:fillRect/>
          </a:stretch>
        </p:blipFill>
        <p:spPr>
          <a:xfrm>
            <a:off x="119576" y="2167071"/>
            <a:ext cx="4792544" cy="1929706"/>
          </a:xfrm>
          <a:prstGeom prst="rect">
            <a:avLst/>
          </a:prstGeom>
        </p:spPr>
      </p:pic>
      <p:sp>
        <p:nvSpPr>
          <p:cNvPr id="17" name="TextBox 16">
            <a:extLst>
              <a:ext uri="{FF2B5EF4-FFF2-40B4-BE49-F238E27FC236}">
                <a16:creationId xmlns:a16="http://schemas.microsoft.com/office/drawing/2014/main" id="{83967D89-918A-C7A3-E992-87314120BDE6}"/>
              </a:ext>
            </a:extLst>
          </p:cNvPr>
          <p:cNvSpPr txBox="1"/>
          <p:nvPr/>
        </p:nvSpPr>
        <p:spPr>
          <a:xfrm>
            <a:off x="53088" y="4131924"/>
            <a:ext cx="3240110" cy="981038"/>
          </a:xfrm>
          <a:prstGeom prst="rect">
            <a:avLst/>
          </a:prstGeom>
          <a:solidFill>
            <a:schemeClr val="bg1"/>
          </a:solidFill>
        </p:spPr>
        <p:txBody>
          <a:bodyPr wrap="square" rtlCol="0">
            <a:spAutoFit/>
          </a:bodyPr>
          <a:lstStyle/>
          <a:p>
            <a:pPr defTabSz="914378"/>
            <a:r>
              <a:rPr lang="en-GB" sz="825">
                <a:solidFill>
                  <a:srgbClr val="53565A"/>
                </a:solidFill>
                <a:latin typeface="Arial"/>
              </a:rPr>
              <a:t>The elevated E. coli result at </a:t>
            </a:r>
            <a:r>
              <a:rPr lang="en-GB" sz="825" err="1">
                <a:solidFill>
                  <a:srgbClr val="53565A"/>
                </a:solidFill>
                <a:latin typeface="Arial"/>
              </a:rPr>
              <a:t>Clobsden</a:t>
            </a:r>
            <a:r>
              <a:rPr lang="en-GB" sz="825">
                <a:solidFill>
                  <a:srgbClr val="53565A"/>
                </a:solidFill>
                <a:latin typeface="Arial"/>
              </a:rPr>
              <a:t> Sewer on 11/06 could be related to the 15 mm of rainfall on 07/06 (</a:t>
            </a:r>
            <a:r>
              <a:rPr lang="en-GB" sz="825" err="1">
                <a:solidFill>
                  <a:srgbClr val="53565A"/>
                </a:solidFill>
                <a:latin typeface="Arial"/>
              </a:rPr>
              <a:t>Willop</a:t>
            </a:r>
            <a:r>
              <a:rPr lang="en-GB" sz="825">
                <a:solidFill>
                  <a:srgbClr val="53565A"/>
                </a:solidFill>
                <a:latin typeface="Arial"/>
              </a:rPr>
              <a:t>), a defective sewer has also been discovered at the bottom of Chapel road, this is potentially exfiltrating into the surface water sewer which runs along The Highstreet and into the Sluice and </a:t>
            </a:r>
            <a:r>
              <a:rPr lang="en-GB" sz="825" err="1">
                <a:solidFill>
                  <a:srgbClr val="53565A"/>
                </a:solidFill>
                <a:latin typeface="Arial"/>
              </a:rPr>
              <a:t>Clobsden</a:t>
            </a:r>
            <a:r>
              <a:rPr lang="en-GB" sz="825">
                <a:solidFill>
                  <a:srgbClr val="53565A"/>
                </a:solidFill>
                <a:latin typeface="Arial"/>
              </a:rPr>
              <a:t> Sewer.</a:t>
            </a:r>
            <a:r>
              <a:rPr lang="en-GB" sz="825"/>
              <a:t> The defective sewer is at close proximity to the BW sampling point</a:t>
            </a:r>
          </a:p>
        </p:txBody>
      </p:sp>
      <p:pic>
        <p:nvPicPr>
          <p:cNvPr id="1025" name="Picture 5">
            <a:extLst>
              <a:ext uri="{FF2B5EF4-FFF2-40B4-BE49-F238E27FC236}">
                <a16:creationId xmlns:a16="http://schemas.microsoft.com/office/drawing/2014/main" id="{94B925F6-3F05-CC37-E365-19EEDF81DDD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4752" y="108701"/>
            <a:ext cx="3786740" cy="2435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0A86FDF1-C177-CE31-3699-71795F1075B2}"/>
              </a:ext>
            </a:extLst>
          </p:cNvPr>
          <p:cNvPicPr>
            <a:picLocks noChangeAspect="1"/>
          </p:cNvPicPr>
          <p:nvPr/>
        </p:nvPicPr>
        <p:blipFill>
          <a:blip r:embed="rId6"/>
          <a:stretch>
            <a:fillRect/>
          </a:stretch>
        </p:blipFill>
        <p:spPr>
          <a:xfrm>
            <a:off x="119575" y="315883"/>
            <a:ext cx="4792545" cy="1929707"/>
          </a:xfrm>
          <a:prstGeom prst="rect">
            <a:avLst/>
          </a:prstGeom>
        </p:spPr>
      </p:pic>
      <p:pic>
        <p:nvPicPr>
          <p:cNvPr id="13314" name="Picture 2">
            <a:extLst>
              <a:ext uri="{FF2B5EF4-FFF2-40B4-BE49-F238E27FC236}">
                <a16:creationId xmlns:a16="http://schemas.microsoft.com/office/drawing/2014/main" id="{9C9E45B1-ED25-74D3-F0C9-F88050F757C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90336" y="4245829"/>
            <a:ext cx="1356745" cy="86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Straight Arrow Connector 22">
            <a:extLst>
              <a:ext uri="{FF2B5EF4-FFF2-40B4-BE49-F238E27FC236}">
                <a16:creationId xmlns:a16="http://schemas.microsoft.com/office/drawing/2014/main" id="{2AB688C9-16E3-EF1D-BD88-944DFF284554}"/>
              </a:ext>
            </a:extLst>
          </p:cNvPr>
          <p:cNvCxnSpPr>
            <a:cxnSpLocks/>
          </p:cNvCxnSpPr>
          <p:nvPr/>
        </p:nvCxnSpPr>
        <p:spPr>
          <a:xfrm>
            <a:off x="2921955" y="4934619"/>
            <a:ext cx="37124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5375995"/>
      </p:ext>
    </p:extLst>
  </p:cSld>
  <p:clrMapOvr>
    <a:masterClrMapping/>
  </p:clrMapOvr>
</p:sld>
</file>

<file path=ppt/theme/theme1.xml><?xml version="1.0" encoding="utf-8"?>
<a:theme xmlns:a="http://schemas.openxmlformats.org/drawingml/2006/main" name="Southern Water">
  <a:themeElements>
    <a:clrScheme name="Custom 6">
      <a:dk1>
        <a:srgbClr val="53565A"/>
      </a:dk1>
      <a:lt1>
        <a:srgbClr val="FFFFFF"/>
      </a:lt1>
      <a:dk2>
        <a:srgbClr val="174190"/>
      </a:dk2>
      <a:lt2>
        <a:srgbClr val="009FDF"/>
      </a:lt2>
      <a:accent1>
        <a:srgbClr val="FAB31A"/>
      </a:accent1>
      <a:accent2>
        <a:srgbClr val="779A49"/>
      </a:accent2>
      <a:accent3>
        <a:srgbClr val="00AAC6"/>
      </a:accent3>
      <a:accent4>
        <a:srgbClr val="3C92D0"/>
      </a:accent4>
      <a:accent5>
        <a:srgbClr val="A15499"/>
      </a:accent5>
      <a:accent6>
        <a:srgbClr val="DF4613"/>
      </a:accent6>
      <a:hlink>
        <a:srgbClr val="009FE3"/>
      </a:hlink>
      <a:folHlink>
        <a:srgbClr val="174172"/>
      </a:folHlink>
    </a:clrScheme>
    <a:fontScheme name="Southern Water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Default_template_1.potx" id="{623E3A95-BC9A-4306-B8B7-3E5FB4DBF7C7}" vid="{15E4E66A-D7F0-4F55-8CA2-D6A193A165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BB35CEAE4F74D48AED7C3E2526BA917" ma:contentTypeVersion="24" ma:contentTypeDescription="Create a new document." ma:contentTypeScope="" ma:versionID="c78feea2942fd9ca078d5fc005dc601a">
  <xsd:schema xmlns:xsd="http://www.w3.org/2001/XMLSchema" xmlns:xs="http://www.w3.org/2001/XMLSchema" xmlns:p="http://schemas.microsoft.com/office/2006/metadata/properties" xmlns:ns1="http://schemas.microsoft.com/sharepoint/v3" xmlns:ns2="2c16f074-2c22-4edd-b87d-b4c97ad11b89" xmlns:ns3="9f358c4b-7fe2-4971-adcc-2c67b664c4d8" xmlns:ns4="467d9616-768a-45ca-a056-105134acbd20" targetNamespace="http://schemas.microsoft.com/office/2006/metadata/properties" ma:root="true" ma:fieldsID="a75ff2aa784023d0cfd2adfc24ebb38d" ns1:_="" ns2:_="" ns3:_="" ns4:_="">
    <xsd:import namespace="http://schemas.microsoft.com/sharepoint/v3"/>
    <xsd:import namespace="2c16f074-2c22-4edd-b87d-b4c97ad11b89"/>
    <xsd:import namespace="9f358c4b-7fe2-4971-adcc-2c67b664c4d8"/>
    <xsd:import namespace="467d9616-768a-45ca-a056-105134acbd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SearchProperties" minOccurs="0"/>
                <xsd:element ref="ns2:MediaServiceObjectDetectorVersions" minOccurs="0"/>
                <xsd:element ref="ns2:Date" minOccurs="0"/>
                <xsd:element ref="ns2:Regulation"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8" nillable="true" ma:displayName="Unified Compliance Policy Properties" ma:hidden="true" ma:internalName="_ip_UnifiedCompliancePolicyProperties">
      <xsd:simpleType>
        <xsd:restriction base="dms:Note"/>
      </xsd:simpleType>
    </xsd:element>
    <xsd:element name="_ip_UnifiedCompliancePolicyUIAction" ma:index="2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16f074-2c22-4edd-b87d-b4c97ad11b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0051f9b-f490-4e46-a82d-b0a74ed05387"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Date" ma:index="25" nillable="true" ma:displayName="Date" ma:format="DateOnly" ma:internalName="Date">
      <xsd:simpleType>
        <xsd:restriction base="dms:DateTime"/>
      </xsd:simpleType>
    </xsd:element>
    <xsd:element name="Regulation" ma:index="26" nillable="true" ma:displayName="Regulation" ma:description="Select all of the regulations that apply." ma:format="Dropdown" ma:internalName="Regulation">
      <xsd:simpleType>
        <xsd:restriction base="dms:Choice">
          <xsd:enumeration value="2027"/>
          <xsd:enumeration value="2030"/>
          <xsd:enumeration value="2035"/>
          <xsd:enumeration value="Accelerated Plan"/>
          <xsd:enumeration value="Choice 5"/>
        </xsd:restriction>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f358c4b-7fe2-4971-adcc-2c67b664c4d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7d9616-768a-45ca-a056-105134acbd20"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9b85a4c0-d0c2-4482-a5c7-74775e713e03}" ma:internalName="TaxCatchAll" ma:showField="CatchAllData" ma:web="9f358c4b-7fe2-4971-adcc-2c67b664c4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9f358c4b-7fe2-4971-adcc-2c67b664c4d8">
      <UserInfo>
        <DisplayName>Ewens, Mark</DisplayName>
        <AccountId>116</AccountId>
        <AccountType/>
      </UserInfo>
      <UserInfo>
        <DisplayName>Jarratt, David</DisplayName>
        <AccountId>42</AccountId>
        <AccountType/>
      </UserInfo>
      <UserInfo>
        <DisplayName>Taylor, Chris</DisplayName>
        <AccountId>19</AccountId>
        <AccountType/>
      </UserInfo>
      <UserInfo>
        <DisplayName>Chilley, Simon</DisplayName>
        <AccountId>6554</AccountId>
        <AccountType/>
      </UserInfo>
    </SharedWithUsers>
    <lcf76f155ced4ddcb4097134ff3c332f xmlns="2c16f074-2c22-4edd-b87d-b4c97ad11b89">
      <Terms xmlns="http://schemas.microsoft.com/office/infopath/2007/PartnerControls"/>
    </lcf76f155ced4ddcb4097134ff3c332f>
    <TaxCatchAll xmlns="467d9616-768a-45ca-a056-105134acbd20" xsi:nil="true"/>
    <Date xmlns="2c16f074-2c22-4edd-b87d-b4c97ad11b89" xsi:nil="true"/>
    <Regulation xmlns="2c16f074-2c22-4edd-b87d-b4c97ad11b89"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BFBF83B-4C39-4CFB-B71F-37E52D16EF0A}">
  <ds:schemaRefs>
    <ds:schemaRef ds:uri="http://schemas.microsoft.com/sharepoint/v3/contenttype/forms"/>
  </ds:schemaRefs>
</ds:datastoreItem>
</file>

<file path=customXml/itemProps2.xml><?xml version="1.0" encoding="utf-8"?>
<ds:datastoreItem xmlns:ds="http://schemas.openxmlformats.org/officeDocument/2006/customXml" ds:itemID="{F54DD0AE-3793-4791-8151-6D4EAD398B65}">
  <ds:schemaRefs>
    <ds:schemaRef ds:uri="2c16f074-2c22-4edd-b87d-b4c97ad11b89"/>
    <ds:schemaRef ds:uri="467d9616-768a-45ca-a056-105134acbd20"/>
    <ds:schemaRef ds:uri="9f358c4b-7fe2-4971-adcc-2c67b664c4d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DCA123D-6E95-4B9B-8F43-A12A4EFD07A9}">
  <ds:schemaRefs>
    <ds:schemaRef ds:uri="http://purl.org/dc/dcmitype/"/>
    <ds:schemaRef ds:uri="http://schemas.microsoft.com/office/2006/documentManagement/types"/>
    <ds:schemaRef ds:uri="http://schemas.microsoft.com/office/2006/metadata/properties"/>
    <ds:schemaRef ds:uri="9f358c4b-7fe2-4971-adcc-2c67b664c4d8"/>
    <ds:schemaRef ds:uri="http://schemas.microsoft.com/office/infopath/2007/PartnerControls"/>
    <ds:schemaRef ds:uri="http://purl.org/dc/terms/"/>
    <ds:schemaRef ds:uri="http://www.w3.org/XML/1998/namespace"/>
    <ds:schemaRef ds:uri="http://schemas.openxmlformats.org/package/2006/metadata/core-properties"/>
    <ds:schemaRef ds:uri="http://purl.org/dc/elements/1.1/"/>
    <ds:schemaRef ds:uri="467d9616-768a-45ca-a056-105134acbd20"/>
    <ds:schemaRef ds:uri="2c16f074-2c22-4edd-b87d-b4c97ad11b89"/>
    <ds:schemaRef ds:uri="http://schemas.microsoft.com/sharepoint/v3"/>
  </ds:schemaRefs>
</ds:datastoreItem>
</file>

<file path=docMetadata/LabelInfo.xml><?xml version="1.0" encoding="utf-8"?>
<clbl:labelList xmlns:clbl="http://schemas.microsoft.com/office/2020/mipLabelMetadata">
  <clbl:label id="{64869c6e-38fc-4710-aec4-b3328daec580}" enabled="0" method="" siteId="{64869c6e-38fc-4710-aec4-b3328daec580}" removed="1"/>
</clbl:labelList>
</file>

<file path=docProps/app.xml><?xml version="1.0" encoding="utf-8"?>
<Properties xmlns="http://schemas.openxmlformats.org/officeDocument/2006/extended-properties" xmlns:vt="http://schemas.openxmlformats.org/officeDocument/2006/docPropsVTypes">
  <Template>Default Theme</Template>
  <TotalTime>44</TotalTime>
  <Words>2662</Words>
  <Application>Microsoft Office PowerPoint</Application>
  <PresentationFormat>On-screen Show (16:9)</PresentationFormat>
  <Paragraphs>770</Paragraphs>
  <Slides>30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Aptos</vt:lpstr>
      <vt:lpstr>Aptos Narrow</vt:lpstr>
      <vt:lpstr>Arial</vt:lpstr>
      <vt:lpstr>Calibri</vt:lpstr>
      <vt:lpstr>Proxima Nova Lt</vt:lpstr>
      <vt:lpstr>Segoe UI</vt:lpstr>
      <vt:lpstr>Times New Roman</vt:lpstr>
      <vt:lpstr>Wingdings</vt:lpstr>
      <vt:lpstr>Southern Water</vt:lpstr>
      <vt:lpstr>Folkestone &amp; Hythe community engagement meeting </vt:lpstr>
      <vt:lpstr>Agenda</vt:lpstr>
      <vt:lpstr>Actions review</vt:lpstr>
      <vt:lpstr>Marsh Academy </vt:lpstr>
      <vt:lpstr>Action 5 - Sewer Improvements Update The Derings Wastewater Pumping Station </vt:lpstr>
      <vt:lpstr>Bathing water analysis</vt:lpstr>
      <vt:lpstr>PowerPoint Presentation</vt:lpstr>
      <vt:lpstr>PowerPoint Presentation</vt:lpstr>
      <vt:lpstr>Dymchurch Investigative EA Sample Data </vt:lpstr>
      <vt:lpstr>Dymchurch Shadow Sampling Data </vt:lpstr>
      <vt:lpstr>Littlestone Investigative EA Sample Data</vt:lpstr>
      <vt:lpstr>Littlestone Investigative EA sample Data 2</vt:lpstr>
      <vt:lpstr>Littlestone Shadow Sample Data</vt:lpstr>
      <vt:lpstr>St Mary’s Bay Investigative EA Sample data</vt:lpstr>
      <vt:lpstr>St Mary’s Bay Shadow Sample data  </vt:lpstr>
      <vt:lpstr>Folkestone Investigative EA Sample Data</vt:lpstr>
      <vt:lpstr>Folkestone Shadow sampling results</vt:lpstr>
      <vt:lpstr>Hythe sample data</vt:lpstr>
      <vt:lpstr>Sandgate sample data</vt:lpstr>
      <vt:lpstr>Bathing Water investigations</vt:lpstr>
      <vt:lpstr>Investigation highlights</vt:lpstr>
      <vt:lpstr>Bathing water Sewer rehab </vt:lpstr>
      <vt:lpstr>PowerPoint Presentation</vt:lpstr>
      <vt:lpstr>Citizen Science</vt:lpstr>
      <vt:lpstr>Update on Citizen Science</vt:lpstr>
      <vt:lpstr>Citizen Science Testing</vt:lpstr>
      <vt:lpstr>Citizen Science Programme Development</vt:lpstr>
      <vt:lpstr>Management of group questions and group spokesperson</vt:lpstr>
      <vt:lpstr>Next meeting dates</vt:lpstr>
      <vt:lpstr>Questions and Answers session open floor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Butson, Robert</dc:creator>
  <cp:lastModifiedBy>Paul Linkin</cp:lastModifiedBy>
  <cp:revision>5</cp:revision>
  <cp:lastPrinted>2018-10-22T14:00:25Z</cp:lastPrinted>
  <dcterms:created xsi:type="dcterms:W3CDTF">2025-06-02T09:52:13Z</dcterms:created>
  <dcterms:modified xsi:type="dcterms:W3CDTF">2025-08-14T10:22:55Z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0x0101006BB35CEAE4F74D48AED7C3E2526BA917</vt:lpwstr>
  </property>
</Properties>
</file>