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handoutMasterIdLst>
    <p:handoutMasterId r:id="rId34"/>
  </p:handoutMasterIdLst>
  <p:sldIdLst>
    <p:sldId id="290" r:id="rId5"/>
    <p:sldId id="272" r:id="rId6"/>
    <p:sldId id="2147482684" r:id="rId7"/>
    <p:sldId id="2147482765" r:id="rId8"/>
    <p:sldId id="2147482768" r:id="rId9"/>
    <p:sldId id="273" r:id="rId10"/>
    <p:sldId id="2147482767" r:id="rId11"/>
    <p:sldId id="2147482770" r:id="rId12"/>
    <p:sldId id="274" r:id="rId13"/>
    <p:sldId id="278" r:id="rId14"/>
    <p:sldId id="2147482773" r:id="rId15"/>
    <p:sldId id="275" r:id="rId16"/>
    <p:sldId id="2147482774" r:id="rId17"/>
    <p:sldId id="277" r:id="rId18"/>
    <p:sldId id="2147482775" r:id="rId19"/>
    <p:sldId id="289" r:id="rId20"/>
    <p:sldId id="279" r:id="rId21"/>
    <p:sldId id="281" r:id="rId22"/>
    <p:sldId id="2147482688" r:id="rId23"/>
    <p:sldId id="2147482689" r:id="rId24"/>
    <p:sldId id="2147480431" r:id="rId25"/>
    <p:sldId id="2147482764" r:id="rId26"/>
    <p:sldId id="2147482755" r:id="rId27"/>
    <p:sldId id="2147482760" r:id="rId28"/>
    <p:sldId id="2147482756" r:id="rId29"/>
    <p:sldId id="2147482757" r:id="rId30"/>
    <p:sldId id="2147482758" r:id="rId31"/>
    <p:sldId id="2147482759" r:id="rId3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204">
          <p15:clr>
            <a:srgbClr val="A4A3A4"/>
          </p15:clr>
        </p15:guide>
        <p15:guide id="4" pos="373">
          <p15:clr>
            <a:srgbClr val="A4A3A4"/>
          </p15:clr>
        </p15:guide>
        <p15:guide id="5" pos="583">
          <p15:clr>
            <a:srgbClr val="A4A3A4"/>
          </p15:clr>
        </p15:guide>
        <p15:guide id="6" pos="47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2F4594-8784-5E11-9976-1BF3A5232C33}" name="Goluszko, Aleksandra" initials="GA" userId="S::aleksandra.goluszko@southernwater.co.uk::5d5f339f-a95f-46cb-a143-73f73edd23d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4284"/>
    <a:srgbClr val="429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685999-9977-569D-7402-215BDF45EACC}" v="226" dt="2026-02-16T14:40:33.751"/>
    <p1510:client id="{B4D0080B-EA0E-50C3-89BF-A2E036A9E187}" v="59" dt="2026-02-16T14:14:50.938"/>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77"/>
      </p:cViewPr>
      <p:guideLst>
        <p:guide orient="horz" pos="1620"/>
        <p:guide pos="2880"/>
        <p:guide pos="204"/>
        <p:guide pos="373"/>
        <p:guide pos="583"/>
        <p:guide pos="476"/>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B6DB372-FA79-449F-8DB6-B85C26683502}" type="datetimeFigureOut">
              <a:rPr lang="en-GB" smtClean="0"/>
              <a:t>19/02/2026</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DA2AEF0-DFD2-4BE5-BEA3-2C5C61F5D812}" type="slidenum">
              <a:rPr lang="en-GB" smtClean="0"/>
              <a:t>‹#›</a:t>
            </a:fld>
            <a:endParaRPr lang="en-GB"/>
          </a:p>
        </p:txBody>
      </p:sp>
    </p:spTree>
    <p:extLst>
      <p:ext uri="{BB962C8B-B14F-4D97-AF65-F5344CB8AC3E}">
        <p14:creationId xmlns:p14="http://schemas.microsoft.com/office/powerpoint/2010/main" val="12475006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4EE501-8ADF-4E70-B5C3-1CC582233863}" type="datetimeFigureOut">
              <a:rPr lang="en-GB" smtClean="0"/>
              <a:t>19/02/2026</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44A06F-D0A9-4E2E-A4D0-A48642F3EB7E}" type="slidenum">
              <a:rPr lang="en-GB" smtClean="0"/>
              <a:t>‹#›</a:t>
            </a:fld>
            <a:endParaRPr lang="en-GB"/>
          </a:p>
        </p:txBody>
      </p:sp>
    </p:spTree>
    <p:extLst>
      <p:ext uri="{BB962C8B-B14F-4D97-AF65-F5344CB8AC3E}">
        <p14:creationId xmlns:p14="http://schemas.microsoft.com/office/powerpoint/2010/main" val="3865158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a:t>
            </a:r>
            <a:r>
              <a:rPr lang="en-GB" sz="1200" b="0" i="0" kern="1200">
                <a:solidFill>
                  <a:schemeClr val="tx1"/>
                </a:solidFill>
                <a:effectLst/>
                <a:latin typeface="+mn-lt"/>
                <a:ea typeface="+mn-ea"/>
                <a:cs typeface="+mn-cs"/>
              </a:rPr>
              <a:t> is a targeted and proportionate sampling programme — the focus here is on generating evidence, not just collecting data.</a:t>
            </a:r>
          </a:p>
          <a:p>
            <a:endParaRPr lang="en-GB" sz="1200" b="0" i="0" kern="1200">
              <a:solidFill>
                <a:schemeClr val="tx1"/>
              </a:solidFill>
              <a:effectLst/>
              <a:latin typeface="+mn-lt"/>
              <a:ea typeface="+mn-ea"/>
              <a:cs typeface="+mn-cs"/>
            </a:endParaRP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Start time of this programme is as soon as practical.</a:t>
            </a:r>
            <a:br>
              <a:rPr lang="en-GB" sz="1200" b="0" i="0" kern="1200">
                <a:solidFill>
                  <a:schemeClr val="tx1"/>
                </a:solidFill>
                <a:effectLst/>
                <a:latin typeface="+mn-lt"/>
                <a:ea typeface="+mn-ea"/>
                <a:cs typeface="+mn-cs"/>
              </a:rPr>
            </a:br>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The overall aim is to understand where contamination might be coming from and how it’s reaching </a:t>
            </a:r>
            <a:r>
              <a:rPr lang="en-GB" sz="1200" b="0" i="0" kern="1200" err="1">
                <a:solidFill>
                  <a:schemeClr val="tx1"/>
                </a:solidFill>
                <a:effectLst/>
                <a:latin typeface="+mn-lt"/>
                <a:ea typeface="+mn-ea"/>
                <a:cs typeface="+mn-cs"/>
              </a:rPr>
              <a:t>Littlestone</a:t>
            </a:r>
            <a:r>
              <a:rPr lang="en-GB" sz="1200" b="0" i="0" kern="1200">
                <a:solidFill>
                  <a:schemeClr val="tx1"/>
                </a:solidFill>
                <a:effectLst/>
                <a:latin typeface="+mn-lt"/>
                <a:ea typeface="+mn-ea"/>
                <a:cs typeface="+mn-cs"/>
              </a:rPr>
              <a:t> bathing waters.</a:t>
            </a:r>
          </a:p>
          <a:p>
            <a:br>
              <a:rPr lang="en-GB" sz="1200" b="0" i="0" kern="1200">
                <a:solidFill>
                  <a:schemeClr val="tx1"/>
                </a:solidFill>
                <a:effectLst/>
                <a:latin typeface="+mn-lt"/>
                <a:ea typeface="+mn-ea"/>
                <a:cs typeface="+mn-cs"/>
              </a:rPr>
            </a:br>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We’ve set this up as an initial ten-day intensive programme. The idea isn’t to do everything at once, but to get a strong evidence base that lets us decide, with confidence, how we can expand the sampling.</a:t>
            </a:r>
          </a:p>
          <a:p>
            <a:br>
              <a:rPr lang="en-GB" sz="1200" b="0" i="0" kern="1200">
                <a:solidFill>
                  <a:schemeClr val="tx1"/>
                </a:solidFill>
                <a:effectLst/>
                <a:latin typeface="+mn-lt"/>
                <a:ea typeface="+mn-ea"/>
                <a:cs typeface="+mn-cs"/>
              </a:rPr>
            </a:br>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In terms of coverage, we’re looking at both the coastline and the inland pathways, with 7 coastal site and 5 inland sites. That’s important because bathing water quality here is influenced by a mix of marine conditions and freshwater inputs.</a:t>
            </a:r>
          </a:p>
          <a:p>
            <a:br>
              <a:rPr lang="en-GB" sz="1200" b="0" i="0" kern="1200">
                <a:solidFill>
                  <a:schemeClr val="tx1"/>
                </a:solidFill>
                <a:effectLst/>
                <a:latin typeface="+mn-lt"/>
                <a:ea typeface="+mn-ea"/>
                <a:cs typeface="+mn-cs"/>
              </a:rPr>
            </a:br>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We’re also building in variability by sampling across spring and neap tides, and across wet and dry weather where possible.</a:t>
            </a:r>
          </a:p>
          <a:p>
            <a:br>
              <a:rPr lang="en-GB" sz="1200" b="0" i="0" kern="1200">
                <a:solidFill>
                  <a:schemeClr val="tx1"/>
                </a:solidFill>
                <a:effectLst/>
                <a:latin typeface="+mn-lt"/>
                <a:ea typeface="+mn-ea"/>
                <a:cs typeface="+mn-cs"/>
              </a:rPr>
            </a:br>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And finally, we’re including sediment core sampling at all the coastal sites. That helps us understand whether contamination might be sitting in the sediments and getting re-released, rather than assuming it’s all coming from active or recent sources.</a:t>
            </a:r>
          </a:p>
          <a:p>
            <a:endParaRPr lang="en-GB"/>
          </a:p>
        </p:txBody>
      </p:sp>
      <p:sp>
        <p:nvSpPr>
          <p:cNvPr id="4" name="Slide Number Placeholder 3"/>
          <p:cNvSpPr>
            <a:spLocks noGrp="1"/>
          </p:cNvSpPr>
          <p:nvPr>
            <p:ph type="sldNum" sz="quarter" idx="5"/>
          </p:nvPr>
        </p:nvSpPr>
        <p:spPr/>
        <p:txBody>
          <a:bodyPr/>
          <a:lstStyle/>
          <a:p>
            <a:fld id="{1144A06F-D0A9-4E2E-A4D0-A48642F3EB7E}" type="slidenum">
              <a:rPr lang="en-GB" smtClean="0"/>
              <a:t>14</a:t>
            </a:fld>
            <a:endParaRPr lang="en-GB"/>
          </a:p>
        </p:txBody>
      </p:sp>
    </p:spTree>
    <p:extLst>
      <p:ext uri="{BB962C8B-B14F-4D97-AF65-F5344CB8AC3E}">
        <p14:creationId xmlns:p14="http://schemas.microsoft.com/office/powerpoint/2010/main" val="4025725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This slide is really about the logic behind the analysis — every parameter is there for a reason.</a:t>
            </a:r>
          </a:p>
          <a:p>
            <a:br>
              <a:rPr lang="en-GB" sz="1200" b="0" i="0" kern="1200">
                <a:solidFill>
                  <a:schemeClr val="tx1"/>
                </a:solidFill>
                <a:effectLst/>
                <a:latin typeface="+mn-lt"/>
                <a:ea typeface="+mn-ea"/>
                <a:cs typeface="+mn-cs"/>
              </a:rPr>
            </a:br>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The faecal indicator bacteria tell us whether contamination is present and how strong it is. Looking at both E. coli and enterococci also helps us understand how persistent that contamination might be and whether sewage influence is likely.</a:t>
            </a:r>
          </a:p>
          <a:p>
            <a:br>
              <a:rPr lang="en-GB" sz="1200" b="0" i="0" kern="1200">
                <a:solidFill>
                  <a:schemeClr val="tx1"/>
                </a:solidFill>
                <a:effectLst/>
                <a:latin typeface="+mn-lt"/>
                <a:ea typeface="+mn-ea"/>
                <a:cs typeface="+mn-cs"/>
              </a:rPr>
            </a:br>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Salinity and temperature give us important context. They help us separate freshwater inputs from marine influence and understand conditions that affect how long bacteria can survive.</a:t>
            </a:r>
          </a:p>
          <a:p>
            <a:br>
              <a:rPr lang="en-GB" sz="1200" b="0" i="0" kern="1200">
                <a:solidFill>
                  <a:schemeClr val="tx1"/>
                </a:solidFill>
                <a:effectLst/>
                <a:latin typeface="+mn-lt"/>
                <a:ea typeface="+mn-ea"/>
                <a:cs typeface="+mn-cs"/>
              </a:rPr>
            </a:br>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Turbidity is useful because it gives us an indication of sediment movement. When turbidity is high, that can mean fine sediments are being re-suspended, which in turn can release bacteria back into the water.</a:t>
            </a:r>
          </a:p>
          <a:p>
            <a:br>
              <a:rPr lang="en-GB" sz="1200" b="0" i="0" kern="1200">
                <a:solidFill>
                  <a:schemeClr val="tx1"/>
                </a:solidFill>
                <a:effectLst/>
                <a:latin typeface="+mn-lt"/>
                <a:ea typeface="+mn-ea"/>
                <a:cs typeface="+mn-cs"/>
              </a:rPr>
            </a:br>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At inland sites, ammonia and total phosphorus help us pick up recent wastewater inputs and distinguish point sources from more diffuse nutrient enrichment.</a:t>
            </a:r>
          </a:p>
          <a:p>
            <a:br>
              <a:rPr lang="en-GB" sz="1200" b="0" i="0" kern="1200">
                <a:solidFill>
                  <a:schemeClr val="tx1"/>
                </a:solidFill>
                <a:effectLst/>
                <a:latin typeface="+mn-lt"/>
                <a:ea typeface="+mn-ea"/>
                <a:cs typeface="+mn-cs"/>
              </a:rPr>
            </a:br>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The sediment work is really key. Faecal indicators at different depths tell us whether contamination is being stored over time. Particle size analysis helps us understand how likely sediments are to hold onto bacteria or release them — especially where fine silts are present, as these have a high surface-area-to-volume ratio.</a:t>
            </a:r>
          </a:p>
          <a:p>
            <a:br>
              <a:rPr lang="en-GB" sz="1200" b="0" i="0" kern="1200">
                <a:solidFill>
                  <a:schemeClr val="tx1"/>
                </a:solidFill>
                <a:effectLst/>
                <a:latin typeface="+mn-lt"/>
                <a:ea typeface="+mn-ea"/>
                <a:cs typeface="+mn-cs"/>
              </a:rPr>
            </a:br>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We’re also looking at protozoa using eDNA, which gives us insight into a possible biofilm community and whether bacteria are being protected and potentially re-released from sediments.</a:t>
            </a:r>
          </a:p>
          <a:p>
            <a:br>
              <a:rPr lang="en-GB" sz="1200" b="0" i="0" kern="1200">
                <a:solidFill>
                  <a:schemeClr val="tx1"/>
                </a:solidFill>
                <a:effectLst/>
                <a:latin typeface="+mn-lt"/>
                <a:ea typeface="+mn-ea"/>
                <a:cs typeface="+mn-cs"/>
              </a:rPr>
            </a:br>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And across all of this, interpretation always considers tidal state and weather conditions, so we can separate active inputs from persistence of contaminants and the re-suspension of bacteria.</a:t>
            </a:r>
          </a:p>
          <a:p>
            <a:endParaRPr lang="en-GB" sz="1200" b="0" i="0" kern="1200">
              <a:solidFill>
                <a:schemeClr val="tx1"/>
              </a:solidFill>
              <a:effectLst/>
              <a:latin typeface="+mn-lt"/>
              <a:ea typeface="+mn-ea"/>
              <a:cs typeface="+mn-cs"/>
            </a:endParaRP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Outputs:</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What we get out of this is an interpreted evidence base, rather than just raw results.</a:t>
            </a:r>
          </a:p>
          <a:p>
            <a:br>
              <a:rPr lang="en-GB" sz="1200" b="0" i="0" kern="1200">
                <a:solidFill>
                  <a:schemeClr val="tx1"/>
                </a:solidFill>
                <a:effectLst/>
                <a:latin typeface="+mn-lt"/>
                <a:ea typeface="+mn-ea"/>
                <a:cs typeface="+mn-cs"/>
              </a:rPr>
            </a:br>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The analysis will allow us to identify likely contamination sources and pathways and provide evidence to support any future investigations or interventions. APEM will produce an independent report that brings all of this together.</a:t>
            </a:r>
          </a:p>
          <a:p>
            <a:br>
              <a:rPr lang="en-GB" sz="1200" b="0" i="0" kern="1200">
                <a:solidFill>
                  <a:schemeClr val="tx1"/>
                </a:solidFill>
                <a:effectLst/>
                <a:latin typeface="+mn-lt"/>
                <a:ea typeface="+mn-ea"/>
                <a:cs typeface="+mn-cs"/>
              </a:rPr>
            </a:br>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In terms of timing, the ten days of sampling will be spread over around two to three weeks to make sure we capture the right tidal conditions.</a:t>
            </a:r>
          </a:p>
          <a:p>
            <a:br>
              <a:rPr lang="en-GB" sz="1200" b="0" i="0" kern="1200">
                <a:solidFill>
                  <a:schemeClr val="tx1"/>
                </a:solidFill>
                <a:effectLst/>
                <a:latin typeface="+mn-lt"/>
                <a:ea typeface="+mn-ea"/>
                <a:cs typeface="+mn-cs"/>
              </a:rPr>
            </a:br>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The next steps are fairly straightforward — confirm costings and the final scope, agree the preferred start window, and then proceed with the initial sampling programme.</a:t>
            </a:r>
          </a:p>
          <a:p>
            <a:endParaRPr lang="en-GB" sz="1200" b="0" i="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1144A06F-D0A9-4E2E-A4D0-A48642F3EB7E}" type="slidenum">
              <a:rPr lang="en-GB" smtClean="0"/>
              <a:t>15</a:t>
            </a:fld>
            <a:endParaRPr lang="en-GB"/>
          </a:p>
        </p:txBody>
      </p:sp>
    </p:spTree>
    <p:extLst>
      <p:ext uri="{BB962C8B-B14F-4D97-AF65-F5344CB8AC3E}">
        <p14:creationId xmlns:p14="http://schemas.microsoft.com/office/powerpoint/2010/main" val="4193035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Read more in the bathing water report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44A06F-D0A9-4E2E-A4D0-A48642F3EB7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87519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1259632" y="1707654"/>
            <a:ext cx="7883999" cy="1080120"/>
          </a:xfrm>
        </p:spPr>
        <p:txBody>
          <a:bodyPr anchor="b">
            <a:normAutofit/>
          </a:bodyPr>
          <a:lstStyle>
            <a:lvl1pPr algn="l">
              <a:lnSpc>
                <a:spcPts val="4200"/>
              </a:lnSpc>
              <a:defRPr sz="3200" b="1" i="0">
                <a:solidFill>
                  <a:schemeClr val="tx2"/>
                </a:solidFill>
                <a:latin typeface="+mj-lt"/>
                <a:cs typeface="Proxima Nova Soft Bold"/>
              </a:defRPr>
            </a:lvl1pPr>
          </a:lstStyle>
          <a:p>
            <a:r>
              <a:rPr lang="en-US"/>
              <a:t>Click to edit Master title style</a:t>
            </a:r>
            <a:endParaRPr lang="en-GB"/>
          </a:p>
        </p:txBody>
      </p:sp>
      <p:sp>
        <p:nvSpPr>
          <p:cNvPr id="8" name="Text Placeholder 2"/>
          <p:cNvSpPr>
            <a:spLocks noGrp="1"/>
          </p:cNvSpPr>
          <p:nvPr>
            <p:ph type="body" idx="1" hasCustomPrompt="1"/>
          </p:nvPr>
        </p:nvSpPr>
        <p:spPr>
          <a:xfrm>
            <a:off x="1335785" y="2828032"/>
            <a:ext cx="4842048" cy="504055"/>
          </a:xfrm>
          <a:prstGeom prst="rect">
            <a:avLst/>
          </a:prstGeom>
        </p:spPr>
        <p:txBody>
          <a:bodyPr lIns="0"/>
          <a:lstStyle>
            <a:lvl1pPr marL="0" indent="0">
              <a:lnSpc>
                <a:spcPts val="1800"/>
              </a:lnSpc>
              <a:buNone/>
              <a:defRPr sz="1500" b="0" i="0">
                <a:solidFill>
                  <a:schemeClr val="bg2"/>
                </a:solidFill>
                <a:latin typeface="+mn-lt"/>
                <a:cs typeface="Proxima Nova Soft Regular"/>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 Edit Master text styles    </a:t>
            </a:r>
          </a:p>
        </p:txBody>
      </p:sp>
    </p:spTree>
    <p:extLst>
      <p:ext uri="{BB962C8B-B14F-4D97-AF65-F5344CB8AC3E}">
        <p14:creationId xmlns:p14="http://schemas.microsoft.com/office/powerpoint/2010/main" val="177462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6032" y="468000"/>
            <a:ext cx="8208456" cy="720000"/>
          </a:xfrm>
        </p:spPr>
        <p:txBody>
          <a:bodyPr lIns="90000"/>
          <a:lstStyle>
            <a:lvl1pPr>
              <a:defRPr sz="2000" b="1">
                <a:solidFill>
                  <a:srgbClr val="034EA2"/>
                </a:solidFill>
              </a:defRPr>
            </a:lvl1pPr>
          </a:lstStyle>
          <a:p>
            <a:r>
              <a:rPr lang="en-US"/>
              <a:t>Click to edit Master title style</a:t>
            </a:r>
            <a:endParaRPr lang="en-GB"/>
          </a:p>
        </p:txBody>
      </p:sp>
      <p:sp>
        <p:nvSpPr>
          <p:cNvPr id="8" name="Footer Placeholder 7"/>
          <p:cNvSpPr>
            <a:spLocks noGrp="1"/>
          </p:cNvSpPr>
          <p:nvPr>
            <p:ph type="ftr" sz="quarter" idx="10"/>
          </p:nvPr>
        </p:nvSpPr>
        <p:spPr>
          <a:xfrm>
            <a:off x="755576" y="4659982"/>
            <a:ext cx="4520654" cy="271462"/>
          </a:xfrm>
        </p:spPr>
        <p:txBody>
          <a:bodyPr/>
          <a:lstStyle/>
          <a:p>
            <a:pPr>
              <a:defRPr/>
            </a:pPr>
            <a:endParaRPr lang="en-GB" altLang="en-US"/>
          </a:p>
        </p:txBody>
      </p:sp>
      <p:sp>
        <p:nvSpPr>
          <p:cNvPr id="9" name="Slide Number Placeholder 8"/>
          <p:cNvSpPr>
            <a:spLocks noGrp="1"/>
          </p:cNvSpPr>
          <p:nvPr>
            <p:ph type="sldNum" sz="quarter" idx="11"/>
          </p:nvPr>
        </p:nvSpPr>
        <p:spPr>
          <a:xfrm>
            <a:off x="323528" y="4659982"/>
            <a:ext cx="360040" cy="274637"/>
          </a:xfrm>
        </p:spPr>
        <p:txBody>
          <a:bodyPr/>
          <a:lstStyle>
            <a:lvl1pPr>
              <a:defRPr b="1">
                <a:solidFill>
                  <a:schemeClr val="bg1"/>
                </a:solidFill>
              </a:defRPr>
            </a:lvl1pPr>
          </a:lstStyle>
          <a:p>
            <a:fld id="{E68B66A6-FD11-43D4-B666-F3E94C391CA6}" type="slidenum">
              <a:rPr lang="en-GB" smtClean="0"/>
              <a:pPr/>
              <a:t>‹#›</a:t>
            </a:fld>
            <a:endParaRPr lang="en-GB"/>
          </a:p>
        </p:txBody>
      </p:sp>
      <p:sp>
        <p:nvSpPr>
          <p:cNvPr id="7" name="Text Placeholder 12">
            <a:extLst>
              <a:ext uri="{FF2B5EF4-FFF2-40B4-BE49-F238E27FC236}">
                <a16:creationId xmlns:a16="http://schemas.microsoft.com/office/drawing/2014/main" id="{944CA9B3-D650-ED4C-86E7-46101AD1335B}"/>
              </a:ext>
            </a:extLst>
          </p:cNvPr>
          <p:cNvSpPr>
            <a:spLocks noGrp="1"/>
          </p:cNvSpPr>
          <p:nvPr>
            <p:ph idx="1"/>
          </p:nvPr>
        </p:nvSpPr>
        <p:spPr>
          <a:xfrm>
            <a:off x="755576" y="1548000"/>
            <a:ext cx="8208912" cy="2967966"/>
          </a:xfrm>
          <a:prstGeom prst="rect">
            <a:avLst/>
          </a:prstGeom>
        </p:spPr>
        <p:txBody>
          <a:bodyPr vert="horz" lIns="91440" tIns="45720" rIns="91440" bIns="45720" rtlCol="0">
            <a:noAutofit/>
          </a:bodyPr>
          <a:lstStyle>
            <a:lvl1pPr>
              <a:lnSpc>
                <a:spcPts val="2000"/>
              </a:lnSpc>
              <a:spcBef>
                <a:spcPts val="600"/>
              </a:spcBef>
              <a:buClr>
                <a:schemeClr val="bg2"/>
              </a:buClr>
              <a:defRPr>
                <a:solidFill>
                  <a:schemeClr val="tx1"/>
                </a:solidFill>
              </a:defRPr>
            </a:lvl1pPr>
            <a:lvl2pPr>
              <a:lnSpc>
                <a:spcPts val="1800"/>
              </a:lnSpc>
              <a:spcBef>
                <a:spcPts val="600"/>
              </a:spcBef>
              <a:buClr>
                <a:schemeClr val="bg2"/>
              </a:buClr>
              <a:defRPr>
                <a:solidFill>
                  <a:schemeClr val="tx1"/>
                </a:solidFill>
              </a:defRPr>
            </a:lvl2pPr>
            <a:lvl3pPr>
              <a:lnSpc>
                <a:spcPts val="1800"/>
              </a:lnSpc>
              <a:spcBef>
                <a:spcPts val="600"/>
              </a:spcBef>
              <a:buClr>
                <a:schemeClr val="bg2"/>
              </a:buClr>
              <a:defRPr>
                <a:solidFill>
                  <a:schemeClr val="tx1"/>
                </a:solidFill>
              </a:defRPr>
            </a:lvl3pPr>
            <a:lvl4pPr>
              <a:lnSpc>
                <a:spcPts val="1800"/>
              </a:lnSpc>
              <a:spcBef>
                <a:spcPts val="600"/>
              </a:spcBef>
              <a:buClr>
                <a:schemeClr val="bg2"/>
              </a:buClr>
              <a:defRPr>
                <a:solidFill>
                  <a:schemeClr val="tx1"/>
                </a:solidFill>
              </a:defRPr>
            </a:lvl4pPr>
            <a:lvl5pPr>
              <a:lnSpc>
                <a:spcPts val="1800"/>
              </a:lnSpc>
              <a:spcBef>
                <a:spcPts val="600"/>
              </a:spcBef>
              <a:buClr>
                <a:schemeClr val="bg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64974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5576" y="468000"/>
            <a:ext cx="8208000" cy="720000"/>
          </a:xfrm>
        </p:spPr>
        <p:txBody>
          <a:bodyPr/>
          <a:lstStyle>
            <a:lvl1pPr>
              <a:defRPr sz="2000" b="1">
                <a:solidFill>
                  <a:schemeClr val="tx2"/>
                </a:solidFill>
              </a:defRPr>
            </a:lvl1pPr>
          </a:lstStyle>
          <a:p>
            <a:r>
              <a:rPr lang="en-US"/>
              <a:t>Click to edit Master title style</a:t>
            </a:r>
            <a:endParaRPr lang="en-GB"/>
          </a:p>
        </p:txBody>
      </p:sp>
      <p:sp>
        <p:nvSpPr>
          <p:cNvPr id="3" name="Slide Number Placeholder 2"/>
          <p:cNvSpPr>
            <a:spLocks noGrp="1"/>
          </p:cNvSpPr>
          <p:nvPr>
            <p:ph type="sldNum" sz="quarter" idx="12"/>
          </p:nvPr>
        </p:nvSpPr>
        <p:spPr>
          <a:xfrm>
            <a:off x="323528" y="4659982"/>
            <a:ext cx="360040" cy="274637"/>
          </a:xfrm>
        </p:spPr>
        <p:txBody>
          <a:bodyPr/>
          <a:lstStyle>
            <a:lvl1pPr>
              <a:defRPr b="1">
                <a:solidFill>
                  <a:schemeClr val="bg1"/>
                </a:solidFill>
              </a:defRPr>
            </a:lvl1pPr>
          </a:lstStyle>
          <a:p>
            <a:fld id="{E68B66A6-FD11-43D4-B666-F3E94C391CA6}" type="slidenum">
              <a:rPr lang="en-GB" smtClean="0"/>
              <a:pPr/>
              <a:t>‹#›</a:t>
            </a:fld>
            <a:endParaRPr lang="en-GB"/>
          </a:p>
        </p:txBody>
      </p:sp>
      <p:sp>
        <p:nvSpPr>
          <p:cNvPr id="6" name="Footer Placeholder 5"/>
          <p:cNvSpPr>
            <a:spLocks noGrp="1"/>
          </p:cNvSpPr>
          <p:nvPr>
            <p:ph type="ftr" sz="quarter" idx="13"/>
          </p:nvPr>
        </p:nvSpPr>
        <p:spPr>
          <a:xfrm>
            <a:off x="755576" y="4659982"/>
            <a:ext cx="4520654" cy="271462"/>
          </a:xfrm>
        </p:spPr>
        <p:txBody>
          <a:bodyPr/>
          <a:lstStyle/>
          <a:p>
            <a:pPr>
              <a:defRPr/>
            </a:pPr>
            <a:endParaRPr lang="en-GB" altLang="en-US"/>
          </a:p>
        </p:txBody>
      </p:sp>
      <p:sp>
        <p:nvSpPr>
          <p:cNvPr id="4" name="TextBox 3">
            <a:extLst>
              <a:ext uri="{FF2B5EF4-FFF2-40B4-BE49-F238E27FC236}">
                <a16:creationId xmlns:a16="http://schemas.microsoft.com/office/drawing/2014/main" id="{0662863E-BA66-1243-B3FA-8A19F98750FA}"/>
              </a:ext>
            </a:extLst>
          </p:cNvPr>
          <p:cNvSpPr txBox="1"/>
          <p:nvPr userDrawn="1"/>
        </p:nvSpPr>
        <p:spPr>
          <a:xfrm>
            <a:off x="4718538" y="397412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845481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826989" y="684000"/>
            <a:ext cx="7812448" cy="1080000"/>
          </a:xfrm>
        </p:spPr>
        <p:txBody>
          <a:bodyPr anchor="b"/>
          <a:lstStyle>
            <a:lvl1pPr>
              <a:lnSpc>
                <a:spcPts val="3800"/>
              </a:lnSpc>
              <a:defRPr sz="3200" b="1">
                <a:solidFill>
                  <a:schemeClr val="tx2"/>
                </a:solidFill>
              </a:defRPr>
            </a:lvl1pPr>
          </a:lstStyle>
          <a:p>
            <a:r>
              <a:rPr lang="en-US"/>
              <a:t>Click to edit Master title style</a:t>
            </a:r>
            <a:endParaRPr lang="en-GB"/>
          </a:p>
        </p:txBody>
      </p:sp>
      <p:sp>
        <p:nvSpPr>
          <p:cNvPr id="7" name="Text Placeholder 2"/>
          <p:cNvSpPr>
            <a:spLocks noGrp="1"/>
          </p:cNvSpPr>
          <p:nvPr>
            <p:ph type="body" idx="1"/>
          </p:nvPr>
        </p:nvSpPr>
        <p:spPr>
          <a:xfrm>
            <a:off x="900000" y="1800000"/>
            <a:ext cx="7704448" cy="568800"/>
          </a:xfrm>
          <a:prstGeom prst="rect">
            <a:avLst/>
          </a:prstGeom>
        </p:spPr>
        <p:txBody>
          <a:bodyPr lIns="0"/>
          <a:lstStyle>
            <a:lvl1pPr marL="0" indent="0">
              <a:buNone/>
              <a:defRPr sz="1400">
                <a:solidFill>
                  <a:schemeClr val="bg2"/>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2" name="Footer Placeholder 1"/>
          <p:cNvSpPr>
            <a:spLocks noGrp="1"/>
          </p:cNvSpPr>
          <p:nvPr>
            <p:ph type="ftr" sz="quarter" idx="10"/>
          </p:nvPr>
        </p:nvSpPr>
        <p:spPr>
          <a:xfrm>
            <a:off x="699418" y="4659982"/>
            <a:ext cx="4520654" cy="271462"/>
          </a:xfrm>
        </p:spPr>
        <p:txBody>
          <a:bodyPr/>
          <a:lstStyle/>
          <a:p>
            <a:pPr>
              <a:defRPr/>
            </a:pPr>
            <a:endParaRPr lang="en-GB" altLang="en-US"/>
          </a:p>
        </p:txBody>
      </p:sp>
      <p:sp>
        <p:nvSpPr>
          <p:cNvPr id="3" name="Slide Number Placeholder 2"/>
          <p:cNvSpPr>
            <a:spLocks noGrp="1"/>
          </p:cNvSpPr>
          <p:nvPr>
            <p:ph type="sldNum" sz="quarter" idx="11"/>
          </p:nvPr>
        </p:nvSpPr>
        <p:spPr>
          <a:xfrm>
            <a:off x="323528" y="4659982"/>
            <a:ext cx="360040" cy="274637"/>
          </a:xfrm>
        </p:spPr>
        <p:txBody>
          <a:bodyPr/>
          <a:lstStyle>
            <a:lvl1pPr>
              <a:defRPr b="1">
                <a:solidFill>
                  <a:schemeClr val="bg1"/>
                </a:solidFill>
              </a:defRPr>
            </a:lvl1pPr>
          </a:lstStyle>
          <a:p>
            <a:fld id="{E68B66A6-FD11-43D4-B666-F3E94C391CA6}" type="slidenum">
              <a:rPr lang="en-GB" smtClean="0"/>
              <a:pPr/>
              <a:t>‹#›</a:t>
            </a:fld>
            <a:endParaRPr lang="en-GB"/>
          </a:p>
        </p:txBody>
      </p:sp>
    </p:spTree>
    <p:extLst>
      <p:ext uri="{BB962C8B-B14F-4D97-AF65-F5344CB8AC3E}">
        <p14:creationId xmlns:p14="http://schemas.microsoft.com/office/powerpoint/2010/main" val="2538940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_slide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
          <p:cNvSpPr>
            <a:spLocks noGrp="1"/>
          </p:cNvSpPr>
          <p:nvPr>
            <p:ph type="title"/>
          </p:nvPr>
        </p:nvSpPr>
        <p:spPr>
          <a:xfrm>
            <a:off x="792000" y="684000"/>
            <a:ext cx="4140040" cy="1080000"/>
          </a:xfrm>
        </p:spPr>
        <p:txBody>
          <a:bodyPr anchor="b"/>
          <a:lstStyle>
            <a:lvl1pPr>
              <a:lnSpc>
                <a:spcPts val="3800"/>
              </a:lnSpc>
              <a:defRPr sz="3200" b="1">
                <a:solidFill>
                  <a:schemeClr val="bg1"/>
                </a:solidFill>
              </a:defRPr>
            </a:lvl1pPr>
          </a:lstStyle>
          <a:p>
            <a:r>
              <a:rPr lang="en-US"/>
              <a:t>Click to edit Master title style</a:t>
            </a:r>
            <a:endParaRPr lang="en-GB"/>
          </a:p>
        </p:txBody>
      </p:sp>
      <p:sp>
        <p:nvSpPr>
          <p:cNvPr id="18" name="Text Placeholder 2"/>
          <p:cNvSpPr>
            <a:spLocks noGrp="1"/>
          </p:cNvSpPr>
          <p:nvPr>
            <p:ph type="body" idx="1"/>
          </p:nvPr>
        </p:nvSpPr>
        <p:spPr>
          <a:xfrm>
            <a:off x="900368" y="1800000"/>
            <a:ext cx="3288144" cy="568800"/>
          </a:xfrm>
          <a:prstGeom prst="rect">
            <a:avLst/>
          </a:prstGeom>
        </p:spPr>
        <p:txBody>
          <a:bodyPr lIns="0"/>
          <a:lstStyle>
            <a:lvl1pPr marL="0" indent="0">
              <a:buNone/>
              <a:defRPr sz="1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2" name="Footer Placeholder 1"/>
          <p:cNvSpPr>
            <a:spLocks noGrp="1"/>
          </p:cNvSpPr>
          <p:nvPr>
            <p:ph type="ftr" sz="quarter" idx="10"/>
          </p:nvPr>
        </p:nvSpPr>
        <p:spPr/>
        <p:txBody>
          <a:bodyPr/>
          <a:lstStyle/>
          <a:p>
            <a:pPr>
              <a:defRPr/>
            </a:pPr>
            <a:endParaRPr lang="en-GB" altLang="en-US"/>
          </a:p>
        </p:txBody>
      </p:sp>
      <p:sp>
        <p:nvSpPr>
          <p:cNvPr id="3" name="Slide Number Placeholder 2"/>
          <p:cNvSpPr>
            <a:spLocks noGrp="1"/>
          </p:cNvSpPr>
          <p:nvPr>
            <p:ph type="sldNum" sz="quarter" idx="11"/>
          </p:nvPr>
        </p:nvSpPr>
        <p:spPr/>
        <p:txBody>
          <a:bodyPr/>
          <a:lstStyle/>
          <a:p>
            <a:fld id="{E68B66A6-FD11-43D4-B666-F3E94C391CA6}" type="slidenum">
              <a:rPr lang="en-GB" smtClean="0"/>
              <a:pPr/>
              <a:t>‹#›</a:t>
            </a:fld>
            <a:endParaRPr lang="en-GB"/>
          </a:p>
        </p:txBody>
      </p:sp>
    </p:spTree>
    <p:extLst>
      <p:ext uri="{BB962C8B-B14F-4D97-AF65-F5344CB8AC3E}">
        <p14:creationId xmlns:p14="http://schemas.microsoft.com/office/powerpoint/2010/main" val="2725608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ivider_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 Placeholder 2"/>
          <p:cNvSpPr>
            <a:spLocks noGrp="1"/>
          </p:cNvSpPr>
          <p:nvPr>
            <p:ph type="body" idx="1"/>
          </p:nvPr>
        </p:nvSpPr>
        <p:spPr>
          <a:xfrm>
            <a:off x="900368" y="1800000"/>
            <a:ext cx="3288144" cy="568800"/>
          </a:xfrm>
          <a:prstGeom prst="rect">
            <a:avLst/>
          </a:prstGeom>
        </p:spPr>
        <p:txBody>
          <a:bodyPr lIns="0"/>
          <a:lstStyle>
            <a:lvl1pPr marL="0" indent="0">
              <a:buNone/>
              <a:defRPr sz="1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2" name="Footer Placeholder 1"/>
          <p:cNvSpPr>
            <a:spLocks noGrp="1"/>
          </p:cNvSpPr>
          <p:nvPr>
            <p:ph type="ftr" sz="quarter" idx="10"/>
          </p:nvPr>
        </p:nvSpPr>
        <p:spPr/>
        <p:txBody>
          <a:bodyPr/>
          <a:lstStyle/>
          <a:p>
            <a:pPr>
              <a:defRPr/>
            </a:pPr>
            <a:endParaRPr lang="en-GB" altLang="en-US"/>
          </a:p>
        </p:txBody>
      </p:sp>
      <p:sp>
        <p:nvSpPr>
          <p:cNvPr id="3" name="Slide Number Placeholder 2"/>
          <p:cNvSpPr>
            <a:spLocks noGrp="1"/>
          </p:cNvSpPr>
          <p:nvPr>
            <p:ph type="sldNum" sz="quarter" idx="11"/>
          </p:nvPr>
        </p:nvSpPr>
        <p:spPr/>
        <p:txBody>
          <a:bodyPr/>
          <a:lstStyle/>
          <a:p>
            <a:fld id="{E68B66A6-FD11-43D4-B666-F3E94C391CA6}" type="slidenum">
              <a:rPr lang="en-GB" smtClean="0"/>
              <a:pPr/>
              <a:t>‹#›</a:t>
            </a:fld>
            <a:endParaRPr lang="en-GB"/>
          </a:p>
        </p:txBody>
      </p:sp>
      <p:sp>
        <p:nvSpPr>
          <p:cNvPr id="4" name="Title 1">
            <a:extLst>
              <a:ext uri="{FF2B5EF4-FFF2-40B4-BE49-F238E27FC236}">
                <a16:creationId xmlns:a16="http://schemas.microsoft.com/office/drawing/2014/main" id="{72FD5EEA-870A-5986-04C3-93D6CBEC6AA0}"/>
              </a:ext>
            </a:extLst>
          </p:cNvPr>
          <p:cNvSpPr>
            <a:spLocks noGrp="1"/>
          </p:cNvSpPr>
          <p:nvPr>
            <p:ph type="title"/>
          </p:nvPr>
        </p:nvSpPr>
        <p:spPr>
          <a:xfrm>
            <a:off x="792000" y="684000"/>
            <a:ext cx="4140040" cy="1080000"/>
          </a:xfrm>
        </p:spPr>
        <p:txBody>
          <a:bodyPr anchor="b"/>
          <a:lstStyle>
            <a:lvl1pPr>
              <a:lnSpc>
                <a:spcPts val="3800"/>
              </a:lnSpc>
              <a:defRPr sz="32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961142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_slide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 Placeholder 2"/>
          <p:cNvSpPr>
            <a:spLocks noGrp="1"/>
          </p:cNvSpPr>
          <p:nvPr>
            <p:ph type="body" idx="1"/>
          </p:nvPr>
        </p:nvSpPr>
        <p:spPr>
          <a:xfrm>
            <a:off x="900368" y="1800000"/>
            <a:ext cx="3288144" cy="568800"/>
          </a:xfrm>
          <a:prstGeom prst="rect">
            <a:avLst/>
          </a:prstGeom>
        </p:spPr>
        <p:txBody>
          <a:bodyPr lIns="0"/>
          <a:lstStyle>
            <a:lvl1pPr marL="0" indent="0">
              <a:buNone/>
              <a:defRPr sz="1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2" name="Footer Placeholder 1"/>
          <p:cNvSpPr>
            <a:spLocks noGrp="1"/>
          </p:cNvSpPr>
          <p:nvPr>
            <p:ph type="ftr" sz="quarter" idx="10"/>
          </p:nvPr>
        </p:nvSpPr>
        <p:spPr/>
        <p:txBody>
          <a:bodyPr/>
          <a:lstStyle/>
          <a:p>
            <a:pPr>
              <a:defRPr/>
            </a:pPr>
            <a:endParaRPr lang="en-GB" altLang="en-US"/>
          </a:p>
        </p:txBody>
      </p:sp>
      <p:sp>
        <p:nvSpPr>
          <p:cNvPr id="3" name="Slide Number Placeholder 2"/>
          <p:cNvSpPr>
            <a:spLocks noGrp="1"/>
          </p:cNvSpPr>
          <p:nvPr>
            <p:ph type="sldNum" sz="quarter" idx="11"/>
          </p:nvPr>
        </p:nvSpPr>
        <p:spPr/>
        <p:txBody>
          <a:bodyPr/>
          <a:lstStyle/>
          <a:p>
            <a:fld id="{E68B66A6-FD11-43D4-B666-F3E94C391CA6}" type="slidenum">
              <a:rPr lang="en-GB" smtClean="0"/>
              <a:pPr/>
              <a:t>‹#›</a:t>
            </a:fld>
            <a:endParaRPr lang="en-GB"/>
          </a:p>
        </p:txBody>
      </p:sp>
      <p:sp>
        <p:nvSpPr>
          <p:cNvPr id="4" name="Title 1">
            <a:extLst>
              <a:ext uri="{FF2B5EF4-FFF2-40B4-BE49-F238E27FC236}">
                <a16:creationId xmlns:a16="http://schemas.microsoft.com/office/drawing/2014/main" id="{B0441595-551F-64B1-CE4F-DD4B47B73858}"/>
              </a:ext>
            </a:extLst>
          </p:cNvPr>
          <p:cNvSpPr>
            <a:spLocks noGrp="1"/>
          </p:cNvSpPr>
          <p:nvPr>
            <p:ph type="title"/>
          </p:nvPr>
        </p:nvSpPr>
        <p:spPr>
          <a:xfrm>
            <a:off x="792000" y="684000"/>
            <a:ext cx="4140040" cy="1080000"/>
          </a:xfrm>
        </p:spPr>
        <p:txBody>
          <a:bodyPr anchor="b"/>
          <a:lstStyle>
            <a:lvl1pPr>
              <a:lnSpc>
                <a:spcPts val="3800"/>
              </a:lnSpc>
              <a:defRPr sz="32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268770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_slide_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 Placeholder 2"/>
          <p:cNvSpPr>
            <a:spLocks noGrp="1"/>
          </p:cNvSpPr>
          <p:nvPr>
            <p:ph type="body" idx="1"/>
          </p:nvPr>
        </p:nvSpPr>
        <p:spPr>
          <a:xfrm>
            <a:off x="900368" y="1800000"/>
            <a:ext cx="3288144" cy="568800"/>
          </a:xfrm>
          <a:prstGeom prst="rect">
            <a:avLst/>
          </a:prstGeom>
        </p:spPr>
        <p:txBody>
          <a:bodyPr lIns="0"/>
          <a:lstStyle>
            <a:lvl1pPr marL="0" indent="0">
              <a:buNone/>
              <a:defRPr sz="1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2" name="Footer Placeholder 1"/>
          <p:cNvSpPr>
            <a:spLocks noGrp="1"/>
          </p:cNvSpPr>
          <p:nvPr>
            <p:ph type="ftr" sz="quarter" idx="10"/>
          </p:nvPr>
        </p:nvSpPr>
        <p:spPr/>
        <p:txBody>
          <a:bodyPr/>
          <a:lstStyle/>
          <a:p>
            <a:pPr>
              <a:defRPr/>
            </a:pPr>
            <a:endParaRPr lang="en-GB" altLang="en-US"/>
          </a:p>
        </p:txBody>
      </p:sp>
      <p:sp>
        <p:nvSpPr>
          <p:cNvPr id="3" name="Slide Number Placeholder 2"/>
          <p:cNvSpPr>
            <a:spLocks noGrp="1"/>
          </p:cNvSpPr>
          <p:nvPr>
            <p:ph type="sldNum" sz="quarter" idx="11"/>
          </p:nvPr>
        </p:nvSpPr>
        <p:spPr/>
        <p:txBody>
          <a:bodyPr/>
          <a:lstStyle/>
          <a:p>
            <a:fld id="{E68B66A6-FD11-43D4-B666-F3E94C391CA6}" type="slidenum">
              <a:rPr lang="en-GB" smtClean="0"/>
              <a:pPr/>
              <a:t>‹#›</a:t>
            </a:fld>
            <a:endParaRPr lang="en-GB"/>
          </a:p>
        </p:txBody>
      </p:sp>
      <p:sp>
        <p:nvSpPr>
          <p:cNvPr id="4" name="Title 1">
            <a:extLst>
              <a:ext uri="{FF2B5EF4-FFF2-40B4-BE49-F238E27FC236}">
                <a16:creationId xmlns:a16="http://schemas.microsoft.com/office/drawing/2014/main" id="{E369C3D1-3D2D-D692-93E9-16C6AA33E7C9}"/>
              </a:ext>
            </a:extLst>
          </p:cNvPr>
          <p:cNvSpPr>
            <a:spLocks noGrp="1"/>
          </p:cNvSpPr>
          <p:nvPr>
            <p:ph type="title"/>
          </p:nvPr>
        </p:nvSpPr>
        <p:spPr>
          <a:xfrm>
            <a:off x="792000" y="684000"/>
            <a:ext cx="4140040" cy="1080000"/>
          </a:xfrm>
        </p:spPr>
        <p:txBody>
          <a:bodyPr anchor="b"/>
          <a:lstStyle>
            <a:lvl1pPr>
              <a:lnSpc>
                <a:spcPts val="3800"/>
              </a:lnSpc>
              <a:defRPr sz="32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37846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9" name="Content Placeholder 2"/>
          <p:cNvSpPr>
            <a:spLocks noGrp="1"/>
          </p:cNvSpPr>
          <p:nvPr>
            <p:ph sz="half" idx="13"/>
          </p:nvPr>
        </p:nvSpPr>
        <p:spPr>
          <a:xfrm>
            <a:off x="771426" y="1548001"/>
            <a:ext cx="3888000" cy="2967966"/>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Rectangle 7"/>
          <p:cNvSpPr>
            <a:spLocks noGrp="1" noChangeArrowheads="1"/>
          </p:cNvSpPr>
          <p:nvPr>
            <p:ph type="title"/>
          </p:nvPr>
        </p:nvSpPr>
        <p:spPr bwMode="auto">
          <a:xfrm>
            <a:off x="771426" y="468000"/>
            <a:ext cx="8208000" cy="7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ma14="http://schemas.microsoft.com/office/mac/drawingml/2011/main" xmlns="" val="1"/>
            </a:ext>
          </a:extLst>
        </p:spPr>
        <p:txBody>
          <a:bodyPr/>
          <a:lstStyle>
            <a:lvl1pPr>
              <a:defRPr sz="2000" b="1">
                <a:solidFill>
                  <a:schemeClr val="tx2"/>
                </a:solidFill>
              </a:defRPr>
            </a:lvl1pPr>
          </a:lstStyle>
          <a:p>
            <a:pPr lvl="0"/>
            <a:r>
              <a:rPr lang="en-US"/>
              <a:t>Click to edit Master title style</a:t>
            </a:r>
            <a:endParaRPr lang="en-GB"/>
          </a:p>
        </p:txBody>
      </p:sp>
      <p:sp>
        <p:nvSpPr>
          <p:cNvPr id="2" name="Footer Placeholder 1"/>
          <p:cNvSpPr>
            <a:spLocks noGrp="1"/>
          </p:cNvSpPr>
          <p:nvPr>
            <p:ph type="ftr" sz="quarter" idx="14"/>
          </p:nvPr>
        </p:nvSpPr>
        <p:spPr>
          <a:xfrm>
            <a:off x="771426" y="4659982"/>
            <a:ext cx="4520654" cy="271462"/>
          </a:xfrm>
        </p:spPr>
        <p:txBody>
          <a:bodyPr/>
          <a:lstStyle/>
          <a:p>
            <a:pPr>
              <a:defRPr/>
            </a:pPr>
            <a:endParaRPr lang="en-GB" altLang="en-US"/>
          </a:p>
        </p:txBody>
      </p:sp>
      <p:sp>
        <p:nvSpPr>
          <p:cNvPr id="3" name="Slide Number Placeholder 2"/>
          <p:cNvSpPr>
            <a:spLocks noGrp="1"/>
          </p:cNvSpPr>
          <p:nvPr>
            <p:ph type="sldNum" sz="quarter" idx="15"/>
          </p:nvPr>
        </p:nvSpPr>
        <p:spPr>
          <a:xfrm>
            <a:off x="323528" y="4659982"/>
            <a:ext cx="360040" cy="274637"/>
          </a:xfrm>
        </p:spPr>
        <p:txBody>
          <a:bodyPr/>
          <a:lstStyle>
            <a:lvl1pPr>
              <a:defRPr b="1">
                <a:solidFill>
                  <a:schemeClr val="bg1"/>
                </a:solidFill>
              </a:defRPr>
            </a:lvl1pPr>
          </a:lstStyle>
          <a:p>
            <a:fld id="{E68B66A6-FD11-43D4-B666-F3E94C391CA6}" type="slidenum">
              <a:rPr lang="en-GB" smtClean="0"/>
              <a:pPr/>
              <a:t>‹#›</a:t>
            </a:fld>
            <a:endParaRPr lang="en-GB"/>
          </a:p>
        </p:txBody>
      </p:sp>
    </p:spTree>
    <p:extLst>
      <p:ext uri="{BB962C8B-B14F-4D97-AF65-F5344CB8AC3E}">
        <p14:creationId xmlns:p14="http://schemas.microsoft.com/office/powerpoint/2010/main" val="2718210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5576" y="468000"/>
            <a:ext cx="8208912" cy="720000"/>
          </a:xfrm>
          <a:prstGeom prst="rect">
            <a:avLst/>
          </a:prstGeom>
        </p:spPr>
        <p:txBody>
          <a:bodyPr vert="horz" lIns="91440" tIns="45720" rIns="91440" bIns="45720" rtlCol="0" anchor="t" anchorCtr="0">
            <a:noAutofit/>
          </a:bodyPr>
          <a:lstStyle/>
          <a:p>
            <a:r>
              <a:rPr lang="en-US"/>
              <a:t>Click to edit Master title style</a:t>
            </a:r>
            <a:endParaRPr lang="en-GB"/>
          </a:p>
        </p:txBody>
      </p:sp>
      <p:sp>
        <p:nvSpPr>
          <p:cNvPr id="7" name="Rectangle 10"/>
          <p:cNvSpPr>
            <a:spLocks noGrp="1" noChangeArrowheads="1"/>
          </p:cNvSpPr>
          <p:nvPr>
            <p:ph type="ftr" sz="quarter" idx="3"/>
          </p:nvPr>
        </p:nvSpPr>
        <p:spPr bwMode="auto">
          <a:xfrm>
            <a:off x="755576" y="4675500"/>
            <a:ext cx="4520654" cy="271462"/>
          </a:xfrm>
          <a:prstGeom prst="rect">
            <a:avLst/>
          </a:prstGeom>
          <a:noFill/>
          <a:ln w="9525" algn="ctr">
            <a:noFill/>
            <a:miter lim="800000"/>
            <a:headEnd/>
            <a:tailEnd/>
          </a:ln>
          <a:effectLst/>
        </p:spPr>
        <p:txBody>
          <a:bodyPr vert="horz" wrap="square" lIns="0" tIns="45720" rIns="91440" bIns="45720" numCol="1" anchor="ctr" anchorCtr="0" compatLnSpc="1">
            <a:prstTxWarp prst="textNoShape">
              <a:avLst/>
            </a:prstTxWarp>
          </a:bodyPr>
          <a:lstStyle>
            <a:lvl1pPr>
              <a:defRPr sz="800" b="0" i="0">
                <a:solidFill>
                  <a:schemeClr val="tx1"/>
                </a:solidFill>
                <a:latin typeface="+mn-lt"/>
                <a:ea typeface="+mn-ea"/>
                <a:cs typeface="Proxima Nova Soft Regular"/>
              </a:defRPr>
            </a:lvl1pPr>
          </a:lstStyle>
          <a:p>
            <a:pPr>
              <a:defRPr/>
            </a:pPr>
            <a:endParaRPr lang="en-GB" altLang="en-US"/>
          </a:p>
        </p:txBody>
      </p:sp>
      <p:sp>
        <p:nvSpPr>
          <p:cNvPr id="12" name="Slide Number Placeholder 10"/>
          <p:cNvSpPr>
            <a:spLocks noGrp="1"/>
          </p:cNvSpPr>
          <p:nvPr>
            <p:ph type="sldNum" sz="quarter" idx="4"/>
          </p:nvPr>
        </p:nvSpPr>
        <p:spPr>
          <a:xfrm>
            <a:off x="307678" y="4675500"/>
            <a:ext cx="360040" cy="274637"/>
          </a:xfrm>
          <a:prstGeom prst="rect">
            <a:avLst/>
          </a:prstGeom>
        </p:spPr>
        <p:txBody>
          <a:bodyPr vert="horz" lIns="91440" tIns="45720" rIns="91440" bIns="45720" rtlCol="0" anchor="ctr"/>
          <a:lstStyle>
            <a:lvl1pPr algn="l">
              <a:defRPr lang="en-GB" sz="800" kern="1200" smtClean="0">
                <a:solidFill>
                  <a:schemeClr val="bg1"/>
                </a:solidFill>
                <a:latin typeface="+mn-lt"/>
                <a:ea typeface="+mn-ea"/>
                <a:cs typeface="+mn-cs"/>
              </a:defRPr>
            </a:lvl1pPr>
          </a:lstStyle>
          <a:p>
            <a:fld id="{E68B66A6-FD11-43D4-B666-F3E94C391CA6}" type="slidenum">
              <a:rPr lang="en-GB" smtClean="0"/>
              <a:pPr/>
              <a:t>‹#›</a:t>
            </a:fld>
            <a:endParaRPr lang="en-GB"/>
          </a:p>
        </p:txBody>
      </p:sp>
      <p:sp>
        <p:nvSpPr>
          <p:cNvPr id="13" name="Text Placeholder 12"/>
          <p:cNvSpPr>
            <a:spLocks noGrp="1"/>
          </p:cNvSpPr>
          <p:nvPr>
            <p:ph type="body" idx="1"/>
          </p:nvPr>
        </p:nvSpPr>
        <p:spPr>
          <a:xfrm>
            <a:off x="755576" y="1548000"/>
            <a:ext cx="8208912" cy="2967966"/>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98306343"/>
      </p:ext>
    </p:extLst>
  </p:cSld>
  <p:clrMap bg1="lt1" tx1="dk1" bg2="lt2" tx2="dk2" accent1="accent1" accent2="accent2" accent3="accent3" accent4="accent4" accent5="accent5" accent6="accent6" hlink="hlink" folHlink="folHlink"/>
  <p:sldLayoutIdLst>
    <p:sldLayoutId id="2147483671" r:id="rId1"/>
    <p:sldLayoutId id="2147483662" r:id="rId2"/>
    <p:sldLayoutId id="2147483663" r:id="rId3"/>
    <p:sldLayoutId id="2147483664" r:id="rId4"/>
    <p:sldLayoutId id="2147483665" r:id="rId5"/>
    <p:sldLayoutId id="2147483672" r:id="rId6"/>
    <p:sldLayoutId id="2147483673" r:id="rId7"/>
    <p:sldLayoutId id="2147483674" r:id="rId8"/>
    <p:sldLayoutId id="2147483670" r:id="rId9"/>
  </p:sldLayoutIdLst>
  <p:hf hdr="0" ftr="0" dt="0"/>
  <p:txStyles>
    <p:titleStyle>
      <a:lvl1pPr algn="l" defTabSz="914400" rtl="0" eaLnBrk="1" latinLnBrk="0" hangingPunct="1">
        <a:lnSpc>
          <a:spcPts val="3000"/>
        </a:lnSpc>
        <a:spcBef>
          <a:spcPct val="0"/>
        </a:spcBef>
        <a:buNone/>
        <a:defRPr lang="en-GB" sz="2000" b="1" kern="1200" dirty="0">
          <a:solidFill>
            <a:srgbClr val="0033A0"/>
          </a:solidFill>
          <a:latin typeface="+mj-lt"/>
          <a:ea typeface="+mj-ea"/>
          <a:cs typeface="+mj-cs"/>
        </a:defRPr>
      </a:lvl1pPr>
    </p:titleStyle>
    <p:bodyStyle>
      <a:lvl1pPr marL="266700" indent="-266700" algn="l" defTabSz="914400" rtl="0" eaLnBrk="1" latinLnBrk="0" hangingPunct="1">
        <a:lnSpc>
          <a:spcPts val="2000"/>
        </a:lnSpc>
        <a:spcBef>
          <a:spcPts val="600"/>
        </a:spcBef>
        <a:buClr>
          <a:schemeClr val="bg2"/>
        </a:buClr>
        <a:buFont typeface="Wingdings" panose="05000000000000000000" pitchFamily="2" charset="2"/>
        <a:buChar char="§"/>
        <a:tabLst/>
        <a:defRPr lang="en-US" sz="1800" kern="1200" dirty="0" smtClean="0">
          <a:solidFill>
            <a:schemeClr val="tx1"/>
          </a:solidFill>
          <a:latin typeface="+mn-lt"/>
          <a:ea typeface="+mn-ea"/>
          <a:cs typeface="+mn-cs"/>
        </a:defRPr>
      </a:lvl1pPr>
      <a:lvl2pPr marL="447675" indent="-180975" algn="l" defTabSz="914400" rtl="0" eaLnBrk="1" latinLnBrk="0" hangingPunct="1">
        <a:lnSpc>
          <a:spcPts val="1800"/>
        </a:lnSpc>
        <a:spcBef>
          <a:spcPts val="600"/>
        </a:spcBef>
        <a:buClr>
          <a:schemeClr val="bg2"/>
        </a:buClr>
        <a:buFont typeface="Wingdings" panose="05000000000000000000" pitchFamily="2" charset="2"/>
        <a:buChar char="§"/>
        <a:tabLst/>
        <a:defRPr lang="en-US" sz="1400" kern="1200" dirty="0" smtClean="0">
          <a:solidFill>
            <a:schemeClr val="tx1"/>
          </a:solidFill>
          <a:latin typeface="+mn-lt"/>
          <a:ea typeface="+mn-ea"/>
          <a:cs typeface="+mn-cs"/>
        </a:defRPr>
      </a:lvl2pPr>
      <a:lvl3pPr marL="622300" indent="-174625" algn="l" defTabSz="914400" rtl="0" eaLnBrk="1" latinLnBrk="0" hangingPunct="1">
        <a:lnSpc>
          <a:spcPts val="1800"/>
        </a:lnSpc>
        <a:spcBef>
          <a:spcPts val="600"/>
        </a:spcBef>
        <a:buClr>
          <a:schemeClr val="bg2"/>
        </a:buClr>
        <a:buFont typeface="Wingdings" panose="05000000000000000000" pitchFamily="2" charset="2"/>
        <a:buChar char="§"/>
        <a:tabLst/>
        <a:defRPr lang="en-US" sz="1200" kern="1200" dirty="0" smtClean="0">
          <a:solidFill>
            <a:schemeClr val="tx1"/>
          </a:solidFill>
          <a:latin typeface="+mn-lt"/>
          <a:ea typeface="+mn-ea"/>
          <a:cs typeface="+mn-cs"/>
        </a:defRPr>
      </a:lvl3pPr>
      <a:lvl4pPr marL="803275" indent="-180975" algn="l" defTabSz="914400" rtl="0" eaLnBrk="1" latinLnBrk="0" hangingPunct="1">
        <a:lnSpc>
          <a:spcPts val="1800"/>
        </a:lnSpc>
        <a:spcBef>
          <a:spcPts val="600"/>
        </a:spcBef>
        <a:buClr>
          <a:schemeClr val="bg2"/>
        </a:buClr>
        <a:buFont typeface="Arial" panose="020B0604020202020204" pitchFamily="34" charset="0"/>
        <a:buChar char="–"/>
        <a:tabLst/>
        <a:defRPr lang="en-GB" sz="1200" kern="1200" dirty="0">
          <a:solidFill>
            <a:schemeClr val="tx1"/>
          </a:solidFill>
          <a:latin typeface="+mn-lt"/>
          <a:ea typeface="+mn-ea"/>
          <a:cs typeface="+mn-cs"/>
        </a:defRPr>
      </a:lvl4pPr>
      <a:lvl5pPr marL="977900" indent="-174625" algn="l" defTabSz="914400" rtl="0" eaLnBrk="1" latinLnBrk="0" hangingPunct="1">
        <a:lnSpc>
          <a:spcPts val="1800"/>
        </a:lnSpc>
        <a:spcBef>
          <a:spcPts val="600"/>
        </a:spcBef>
        <a:buClr>
          <a:schemeClr val="bg2"/>
        </a:buClr>
        <a:buFont typeface="Arial" panose="020B0604020202020204" pitchFamily="34" charset="0"/>
        <a:buChar char="»"/>
        <a:tabLst/>
        <a:defRPr lang="en-GB" sz="12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84936F-FF43-5FED-55D6-C313EBC3058E}"/>
              </a:ext>
            </a:extLst>
          </p:cNvPr>
          <p:cNvSpPr>
            <a:spLocks noGrp="1"/>
          </p:cNvSpPr>
          <p:nvPr>
            <p:ph type="title"/>
          </p:nvPr>
        </p:nvSpPr>
        <p:spPr/>
        <p:txBody>
          <a:bodyPr>
            <a:normAutofit fontScale="90000"/>
          </a:bodyPr>
          <a:lstStyle/>
          <a:p>
            <a:r>
              <a:rPr lang="en-GB"/>
              <a:t>Folkestone &amp; Hythe community engagement meeting </a:t>
            </a:r>
          </a:p>
        </p:txBody>
      </p:sp>
      <p:sp>
        <p:nvSpPr>
          <p:cNvPr id="6" name="Text Placeholder 5">
            <a:extLst>
              <a:ext uri="{FF2B5EF4-FFF2-40B4-BE49-F238E27FC236}">
                <a16:creationId xmlns:a16="http://schemas.microsoft.com/office/drawing/2014/main" id="{4D91D9AF-1F62-D5EA-CF34-D6CD85FD1DF2}"/>
              </a:ext>
            </a:extLst>
          </p:cNvPr>
          <p:cNvSpPr>
            <a:spLocks noGrp="1"/>
          </p:cNvSpPr>
          <p:nvPr>
            <p:ph type="body" idx="1"/>
          </p:nvPr>
        </p:nvSpPr>
        <p:spPr/>
        <p:txBody>
          <a:bodyPr vert="horz" lIns="0" tIns="45720" rIns="91440" bIns="45720" rtlCol="0" anchor="t">
            <a:noAutofit/>
          </a:bodyPr>
          <a:lstStyle/>
          <a:p>
            <a:r>
              <a:rPr lang="en-GB"/>
              <a:t>February 2026 </a:t>
            </a:r>
          </a:p>
        </p:txBody>
      </p:sp>
      <p:sp>
        <p:nvSpPr>
          <p:cNvPr id="3" name="Slide Number Placeholder 2">
            <a:extLst>
              <a:ext uri="{FF2B5EF4-FFF2-40B4-BE49-F238E27FC236}">
                <a16:creationId xmlns:a16="http://schemas.microsoft.com/office/drawing/2014/main" id="{AF036826-CE5F-AF46-67C2-D63D46348892}"/>
              </a:ext>
            </a:extLst>
          </p:cNvPr>
          <p:cNvSpPr>
            <a:spLocks noGrp="1"/>
          </p:cNvSpPr>
          <p:nvPr>
            <p:ph type="sldNum" sz="quarter" idx="4294967295"/>
          </p:nvPr>
        </p:nvSpPr>
        <p:spPr>
          <a:xfrm>
            <a:off x="0" y="4659313"/>
            <a:ext cx="360363" cy="274637"/>
          </a:xfrm>
        </p:spPr>
        <p:txBody>
          <a:bodyPr/>
          <a:lstStyle/>
          <a:p>
            <a:fld id="{E68B66A6-FD11-43D4-B666-F3E94C391CA6}" type="slidenum">
              <a:rPr lang="en-GB" smtClean="0"/>
              <a:pPr/>
              <a:t>1</a:t>
            </a:fld>
            <a:endParaRPr lang="en-GB"/>
          </a:p>
        </p:txBody>
      </p:sp>
    </p:spTree>
    <p:extLst>
      <p:ext uri="{BB962C8B-B14F-4D97-AF65-F5344CB8AC3E}">
        <p14:creationId xmlns:p14="http://schemas.microsoft.com/office/powerpoint/2010/main" val="1740181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77821-1638-FDED-8E1E-2E6C36962702}"/>
              </a:ext>
            </a:extLst>
          </p:cNvPr>
          <p:cNvSpPr>
            <a:spLocks noGrp="1"/>
          </p:cNvSpPr>
          <p:nvPr>
            <p:ph type="title"/>
          </p:nvPr>
        </p:nvSpPr>
        <p:spPr/>
        <p:txBody>
          <a:bodyPr/>
          <a:lstStyle/>
          <a:p>
            <a:r>
              <a:rPr lang="en-GB"/>
              <a:t>Unconnected properties</a:t>
            </a:r>
          </a:p>
        </p:txBody>
      </p:sp>
      <p:sp>
        <p:nvSpPr>
          <p:cNvPr id="3" name="Slide Number Placeholder 2">
            <a:extLst>
              <a:ext uri="{FF2B5EF4-FFF2-40B4-BE49-F238E27FC236}">
                <a16:creationId xmlns:a16="http://schemas.microsoft.com/office/drawing/2014/main" id="{98F790A8-A2C8-1A0E-FB01-58BE6E422278}"/>
              </a:ext>
            </a:extLst>
          </p:cNvPr>
          <p:cNvSpPr>
            <a:spLocks noGrp="1"/>
          </p:cNvSpPr>
          <p:nvPr>
            <p:ph type="sldNum" sz="quarter" idx="11"/>
          </p:nvPr>
        </p:nvSpPr>
        <p:spPr/>
        <p:txBody>
          <a:bodyPr/>
          <a:lstStyle/>
          <a:p>
            <a:fld id="{E68B66A6-FD11-43D4-B666-F3E94C391CA6}" type="slidenum">
              <a:rPr lang="en-GB" smtClean="0"/>
              <a:pPr/>
              <a:t>10</a:t>
            </a:fld>
            <a:endParaRPr lang="en-GB"/>
          </a:p>
        </p:txBody>
      </p:sp>
      <p:sp>
        <p:nvSpPr>
          <p:cNvPr id="4" name="Content Placeholder 3">
            <a:extLst>
              <a:ext uri="{FF2B5EF4-FFF2-40B4-BE49-F238E27FC236}">
                <a16:creationId xmlns:a16="http://schemas.microsoft.com/office/drawing/2014/main" id="{09B59544-1B05-D85A-3EAC-183C56E43527}"/>
              </a:ext>
            </a:extLst>
          </p:cNvPr>
          <p:cNvSpPr>
            <a:spLocks noGrp="1"/>
          </p:cNvSpPr>
          <p:nvPr>
            <p:ph idx="1"/>
          </p:nvPr>
        </p:nvSpPr>
        <p:spPr>
          <a:xfrm>
            <a:off x="503548" y="1018427"/>
            <a:ext cx="6417642" cy="3691383"/>
          </a:xfrm>
        </p:spPr>
        <p:txBody>
          <a:bodyPr vert="horz" lIns="91440" tIns="45720" rIns="91440" bIns="45720" rtlCol="0" anchor="t">
            <a:noAutofit/>
          </a:bodyPr>
          <a:lstStyle/>
          <a:p>
            <a:r>
              <a:rPr lang="en-GB" sz="1400"/>
              <a:t>Four properties with defective Cess pits connected to mains drainage</a:t>
            </a:r>
          </a:p>
          <a:p>
            <a:r>
              <a:rPr lang="en-GB" sz="1400"/>
              <a:t>Ongoing efforts to resolve 3 outstanding properties on Coast Drive and Mehan road unsuccessful despite regular visits by SWS, FHDC &amp; EA</a:t>
            </a:r>
          </a:p>
          <a:p>
            <a:r>
              <a:rPr lang="en-GB" sz="1400">
                <a:cs typeface="Arial"/>
              </a:rPr>
              <a:t>Had a joint meet with EA / LA and SW to visit properties</a:t>
            </a:r>
            <a:endParaRPr lang="en-GB" sz="1400"/>
          </a:p>
          <a:p>
            <a:endParaRPr lang="en-GB" sz="1400"/>
          </a:p>
          <a:p>
            <a:pPr marL="0" indent="0">
              <a:buNone/>
            </a:pPr>
            <a:r>
              <a:rPr lang="en-GB" sz="1400">
                <a:solidFill>
                  <a:srgbClr val="294284"/>
                </a:solidFill>
              </a:rPr>
              <a:t>What’s next?</a:t>
            </a:r>
          </a:p>
          <a:p>
            <a:r>
              <a:rPr lang="en-GB" sz="1400">
                <a:cs typeface="Arial"/>
              </a:rPr>
              <a:t>400 unconnected properties identified in Greatstone</a:t>
            </a:r>
          </a:p>
          <a:p>
            <a:r>
              <a:rPr lang="en-GB" sz="1400">
                <a:cs typeface="Arial"/>
              </a:rPr>
              <a:t>49 properties are high risk due to location. The Parade will be our primary focus</a:t>
            </a:r>
          </a:p>
          <a:p>
            <a:r>
              <a:rPr lang="en-GB" sz="1400">
                <a:cs typeface="Arial"/>
              </a:rPr>
              <a:t>Infrastructure is in place to connect more properties</a:t>
            </a:r>
          </a:p>
          <a:p>
            <a:r>
              <a:rPr lang="en-GB" sz="1400">
                <a:cs typeface="Arial"/>
              </a:rPr>
              <a:t>Door knock completed 21/01 FHDC and found not many people home</a:t>
            </a:r>
          </a:p>
          <a:p>
            <a:r>
              <a:rPr lang="en-GB" sz="1400">
                <a:cs typeface="Arial"/>
              </a:rPr>
              <a:t>FHDC will work to identify second homes and arrange a letter drop</a:t>
            </a:r>
          </a:p>
        </p:txBody>
      </p:sp>
      <p:pic>
        <p:nvPicPr>
          <p:cNvPr id="5" name="Picture 4" descr="A group of people standing in tall grass&#10;&#10;AI-generated content may be incorrect.">
            <a:extLst>
              <a:ext uri="{FF2B5EF4-FFF2-40B4-BE49-F238E27FC236}">
                <a16:creationId xmlns:a16="http://schemas.microsoft.com/office/drawing/2014/main" id="{3591C047-6B97-1CDD-2D6B-1A84CC988B2B}"/>
              </a:ext>
            </a:extLst>
          </p:cNvPr>
          <p:cNvPicPr>
            <a:picLocks noChangeAspect="1"/>
          </p:cNvPicPr>
          <p:nvPr/>
        </p:nvPicPr>
        <p:blipFill>
          <a:blip r:embed="rId2"/>
          <a:stretch>
            <a:fillRect/>
          </a:stretch>
        </p:blipFill>
        <p:spPr>
          <a:xfrm>
            <a:off x="6758562" y="125053"/>
            <a:ext cx="2122081" cy="118157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5F1D50CC-72EB-3843-86EA-48C41CFCAA85}"/>
              </a:ext>
            </a:extLst>
          </p:cNvPr>
          <p:cNvPicPr>
            <a:picLocks noChangeAspect="1"/>
          </p:cNvPicPr>
          <p:nvPr/>
        </p:nvPicPr>
        <p:blipFill>
          <a:blip r:embed="rId3"/>
          <a:srcRect l="13826"/>
          <a:stretch>
            <a:fillRect/>
          </a:stretch>
        </p:blipFill>
        <p:spPr>
          <a:xfrm>
            <a:off x="7040052" y="3258444"/>
            <a:ext cx="1840591" cy="172472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23E8CA0-954F-9CDE-A115-A5E14E05A6F5}"/>
              </a:ext>
            </a:extLst>
          </p:cNvPr>
          <p:cNvPicPr>
            <a:picLocks noChangeAspect="1"/>
          </p:cNvPicPr>
          <p:nvPr/>
        </p:nvPicPr>
        <p:blipFill>
          <a:blip r:embed="rId4"/>
          <a:stretch>
            <a:fillRect/>
          </a:stretch>
        </p:blipFill>
        <p:spPr>
          <a:xfrm>
            <a:off x="7587101" y="1420173"/>
            <a:ext cx="1293542" cy="17247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713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7462CA0-E9A4-A068-1E0C-D3871106E4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b="4280"/>
          <a:stretch>
            <a:fillRect/>
          </a:stretch>
        </p:blipFill>
        <p:spPr bwMode="auto">
          <a:xfrm>
            <a:off x="6306202" y="107821"/>
            <a:ext cx="2673223" cy="20406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1E66AA4-82B4-EB1D-4D97-A7A66262FD3B}"/>
              </a:ext>
            </a:extLst>
          </p:cNvPr>
          <p:cNvSpPr>
            <a:spLocks noGrp="1"/>
          </p:cNvSpPr>
          <p:nvPr>
            <p:ph type="title"/>
          </p:nvPr>
        </p:nvSpPr>
        <p:spPr/>
        <p:txBody>
          <a:bodyPr anchor="t">
            <a:normAutofit/>
          </a:bodyPr>
          <a:lstStyle/>
          <a:p>
            <a:r>
              <a:rPr lang="en-GB"/>
              <a:t>Sewer investigations and rehab plan</a:t>
            </a:r>
          </a:p>
        </p:txBody>
      </p:sp>
      <p:sp>
        <p:nvSpPr>
          <p:cNvPr id="3" name="Slide Number Placeholder 2">
            <a:extLst>
              <a:ext uri="{FF2B5EF4-FFF2-40B4-BE49-F238E27FC236}">
                <a16:creationId xmlns:a16="http://schemas.microsoft.com/office/drawing/2014/main" id="{D592BD60-5CE1-0ECC-47F6-BD9013ACD10F}"/>
              </a:ext>
            </a:extLst>
          </p:cNvPr>
          <p:cNvSpPr>
            <a:spLocks noGrp="1"/>
          </p:cNvSpPr>
          <p:nvPr>
            <p:ph type="sldNum" sz="quarter" idx="11"/>
          </p:nvPr>
        </p:nvSpPr>
        <p:spPr/>
        <p:txBody>
          <a:bodyPr anchor="ctr">
            <a:normAutofit/>
          </a:bodyPr>
          <a:lstStyle/>
          <a:p>
            <a:pPr>
              <a:spcAft>
                <a:spcPts val="600"/>
              </a:spcAft>
            </a:pPr>
            <a:fld id="{E68B66A6-FD11-43D4-B666-F3E94C391CA6}" type="slidenum">
              <a:rPr lang="en-GB" smtClean="0"/>
              <a:pPr>
                <a:spcAft>
                  <a:spcPts val="600"/>
                </a:spcAft>
              </a:pPr>
              <a:t>11</a:t>
            </a:fld>
            <a:endParaRPr lang="en-GB"/>
          </a:p>
        </p:txBody>
      </p:sp>
      <p:sp>
        <p:nvSpPr>
          <p:cNvPr id="5" name="Content Placeholder 4">
            <a:extLst>
              <a:ext uri="{FF2B5EF4-FFF2-40B4-BE49-F238E27FC236}">
                <a16:creationId xmlns:a16="http://schemas.microsoft.com/office/drawing/2014/main" id="{45EEE83D-EFFD-2C12-334A-210A3EFE3064}"/>
              </a:ext>
            </a:extLst>
          </p:cNvPr>
          <p:cNvSpPr>
            <a:spLocks noGrp="1"/>
          </p:cNvSpPr>
          <p:nvPr>
            <p:ph idx="1"/>
          </p:nvPr>
        </p:nvSpPr>
        <p:spPr>
          <a:xfrm>
            <a:off x="584590" y="1385221"/>
            <a:ext cx="5020756" cy="2967966"/>
          </a:xfrm>
        </p:spPr>
        <p:txBody>
          <a:bodyPr/>
          <a:lstStyle/>
          <a:p>
            <a:r>
              <a:rPr lang="en-GB" sz="1400"/>
              <a:t>Analysis of existing CCTV was carried out identified a number of issues. It is not clear whether these issues have been addressed. These areas will be re-surveyed</a:t>
            </a:r>
          </a:p>
          <a:p>
            <a:r>
              <a:rPr lang="en-GB" sz="1400"/>
              <a:t>Proposed additional CCTV planned to investigate high-risk sewers that could impact bathing water quality.</a:t>
            </a:r>
          </a:p>
          <a:p>
            <a:r>
              <a:rPr lang="en-GB" sz="1400"/>
              <a:t>A list of all locations has been shared with Cappagh Browne and a quote is immanent.</a:t>
            </a:r>
          </a:p>
          <a:p>
            <a:r>
              <a:rPr lang="en-GB" sz="1400"/>
              <a:t>Instructions given to start at the earliest opportunity </a:t>
            </a:r>
          </a:p>
          <a:p>
            <a:r>
              <a:rPr lang="en-GB" sz="1400"/>
              <a:t>A zero-tolerance approach will be adopted, ensuring all issues are fixed to an optimal level to negate future repeat issues</a:t>
            </a:r>
          </a:p>
          <a:p>
            <a:endParaRPr lang="en-GB" sz="1200"/>
          </a:p>
        </p:txBody>
      </p:sp>
      <p:pic>
        <p:nvPicPr>
          <p:cNvPr id="1027" name="Picture 3">
            <a:extLst>
              <a:ext uri="{FF2B5EF4-FFF2-40B4-BE49-F238E27FC236}">
                <a16:creationId xmlns:a16="http://schemas.microsoft.com/office/drawing/2014/main" id="{43AC0F66-FD98-C253-3E55-117D16952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1265" y="2371542"/>
            <a:ext cx="2643460" cy="242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D87E6E1-264A-8054-1055-4DCD4A8A5DBD}"/>
              </a:ext>
            </a:extLst>
          </p:cNvPr>
          <p:cNvSpPr txBox="1"/>
          <p:nvPr/>
        </p:nvSpPr>
        <p:spPr>
          <a:xfrm>
            <a:off x="6306202" y="2148468"/>
            <a:ext cx="2628523" cy="246221"/>
          </a:xfrm>
          <a:prstGeom prst="rect">
            <a:avLst/>
          </a:prstGeom>
          <a:noFill/>
        </p:spPr>
        <p:txBody>
          <a:bodyPr wrap="square" rtlCol="0">
            <a:spAutoFit/>
          </a:bodyPr>
          <a:lstStyle/>
          <a:p>
            <a:r>
              <a:rPr lang="en-GB" sz="1000"/>
              <a:t>Existing CCTV – potential issues </a:t>
            </a:r>
          </a:p>
        </p:txBody>
      </p:sp>
      <p:sp>
        <p:nvSpPr>
          <p:cNvPr id="7" name="TextBox 6">
            <a:extLst>
              <a:ext uri="{FF2B5EF4-FFF2-40B4-BE49-F238E27FC236}">
                <a16:creationId xmlns:a16="http://schemas.microsoft.com/office/drawing/2014/main" id="{66911859-5333-2E19-1E68-9B3F360244BC}"/>
              </a:ext>
            </a:extLst>
          </p:cNvPr>
          <p:cNvSpPr txBox="1"/>
          <p:nvPr/>
        </p:nvSpPr>
        <p:spPr>
          <a:xfrm>
            <a:off x="6350902" y="4824975"/>
            <a:ext cx="2628523" cy="246221"/>
          </a:xfrm>
          <a:prstGeom prst="rect">
            <a:avLst/>
          </a:prstGeom>
          <a:noFill/>
        </p:spPr>
        <p:txBody>
          <a:bodyPr wrap="square" rtlCol="0">
            <a:spAutoFit/>
          </a:bodyPr>
          <a:lstStyle/>
          <a:p>
            <a:r>
              <a:rPr lang="en-GB" sz="1000"/>
              <a:t>Proposed additional CCTV</a:t>
            </a:r>
          </a:p>
        </p:txBody>
      </p:sp>
    </p:spTree>
    <p:extLst>
      <p:ext uri="{BB962C8B-B14F-4D97-AF65-F5344CB8AC3E}">
        <p14:creationId xmlns:p14="http://schemas.microsoft.com/office/powerpoint/2010/main" val="1006791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C086E-9D77-A4FD-3D3E-DDD220C0F281}"/>
              </a:ext>
            </a:extLst>
          </p:cNvPr>
          <p:cNvSpPr>
            <a:spLocks noGrp="1"/>
          </p:cNvSpPr>
          <p:nvPr>
            <p:ph type="title"/>
          </p:nvPr>
        </p:nvSpPr>
        <p:spPr>
          <a:xfrm>
            <a:off x="763466" y="234727"/>
            <a:ext cx="8208456" cy="720000"/>
          </a:xfrm>
        </p:spPr>
        <p:txBody>
          <a:bodyPr/>
          <a:lstStyle/>
          <a:p>
            <a:r>
              <a:rPr lang="en-GB"/>
              <a:t>Illegal Connections</a:t>
            </a:r>
          </a:p>
        </p:txBody>
      </p:sp>
      <p:sp>
        <p:nvSpPr>
          <p:cNvPr id="3" name="Slide Number Placeholder 2">
            <a:extLst>
              <a:ext uri="{FF2B5EF4-FFF2-40B4-BE49-F238E27FC236}">
                <a16:creationId xmlns:a16="http://schemas.microsoft.com/office/drawing/2014/main" id="{945BFEE3-9413-853C-E1B6-786C4AEDAA0C}"/>
              </a:ext>
            </a:extLst>
          </p:cNvPr>
          <p:cNvSpPr>
            <a:spLocks noGrp="1"/>
          </p:cNvSpPr>
          <p:nvPr>
            <p:ph type="sldNum" sz="quarter" idx="11"/>
          </p:nvPr>
        </p:nvSpPr>
        <p:spPr/>
        <p:txBody>
          <a:bodyPr/>
          <a:lstStyle/>
          <a:p>
            <a:fld id="{E68B66A6-FD11-43D4-B666-F3E94C391CA6}" type="slidenum">
              <a:rPr lang="en-GB" smtClean="0"/>
              <a:pPr/>
              <a:t>12</a:t>
            </a:fld>
            <a:endParaRPr lang="en-GB"/>
          </a:p>
        </p:txBody>
      </p:sp>
      <p:sp>
        <p:nvSpPr>
          <p:cNvPr id="4" name="Content Placeholder 3">
            <a:extLst>
              <a:ext uri="{FF2B5EF4-FFF2-40B4-BE49-F238E27FC236}">
                <a16:creationId xmlns:a16="http://schemas.microsoft.com/office/drawing/2014/main" id="{91B6D8DB-EEF5-3776-B0BC-4295D0120603}"/>
              </a:ext>
            </a:extLst>
          </p:cNvPr>
          <p:cNvSpPr>
            <a:spLocks noGrp="1"/>
          </p:cNvSpPr>
          <p:nvPr>
            <p:ph idx="1"/>
          </p:nvPr>
        </p:nvSpPr>
        <p:spPr>
          <a:xfrm>
            <a:off x="464682" y="928881"/>
            <a:ext cx="6114537" cy="3979892"/>
          </a:xfrm>
        </p:spPr>
        <p:txBody>
          <a:bodyPr vert="horz" lIns="91440" tIns="45720" rIns="91440" bIns="45720" rtlCol="0" anchor="t">
            <a:noAutofit/>
          </a:bodyPr>
          <a:lstStyle/>
          <a:p>
            <a:r>
              <a:rPr lang="en-GB" sz="1400">
                <a:cs typeface="Arial"/>
              </a:rPr>
              <a:t>Initial AMP 7 improvement plan completed 2023 Included dye testing from WWTW / walkover/ lift and look/ Caging</a:t>
            </a:r>
          </a:p>
          <a:p>
            <a:r>
              <a:rPr lang="en-GB" sz="1400">
                <a:cs typeface="Arial"/>
              </a:rPr>
              <a:t>Cess pits inspections carried out and to be continued</a:t>
            </a:r>
            <a:endParaRPr lang="en-US" sz="1400">
              <a:cs typeface="Arial"/>
            </a:endParaRPr>
          </a:p>
          <a:p>
            <a:r>
              <a:rPr lang="en-GB" sz="1400">
                <a:cs typeface="Arial"/>
              </a:rPr>
              <a:t>Currently checking water courses that feed into EA Sampling point, and surrounding watercourses </a:t>
            </a:r>
          </a:p>
          <a:p>
            <a:r>
              <a:rPr lang="en-GB" sz="1400">
                <a:cs typeface="Arial"/>
              </a:rPr>
              <a:t>New Improvement plan to commence Feb 26 and will replicate the AMP7 improvement plan</a:t>
            </a:r>
          </a:p>
          <a:p>
            <a:r>
              <a:rPr lang="en-GB" sz="1400">
                <a:cs typeface="Arial"/>
              </a:rPr>
              <a:t>Ongoing monitoring throughout the bathing season</a:t>
            </a:r>
          </a:p>
          <a:p>
            <a:r>
              <a:rPr lang="en-GB" sz="1400">
                <a:cs typeface="Arial"/>
              </a:rPr>
              <a:t>Collaborate with external stakeholders and conduct regular site visits</a:t>
            </a:r>
          </a:p>
          <a:p>
            <a:r>
              <a:rPr lang="en-GB" sz="1400">
                <a:cs typeface="Arial"/>
              </a:rPr>
              <a:t> Work with the wider business for opportunities to share local knowledge support with improvements</a:t>
            </a:r>
          </a:p>
          <a:p>
            <a:pPr marL="0" indent="0">
              <a:buNone/>
            </a:pPr>
            <a:endParaRPr lang="en-GB" sz="1400"/>
          </a:p>
          <a:p>
            <a:endParaRPr lang="en-GB">
              <a:cs typeface="Arial"/>
            </a:endParaRPr>
          </a:p>
        </p:txBody>
      </p:sp>
      <p:pic>
        <p:nvPicPr>
          <p:cNvPr id="5" name="Picture 4" descr="A map of a city&#10;&#10;AI-generated content may be incorrect.">
            <a:extLst>
              <a:ext uri="{FF2B5EF4-FFF2-40B4-BE49-F238E27FC236}">
                <a16:creationId xmlns:a16="http://schemas.microsoft.com/office/drawing/2014/main" id="{20926735-772B-D772-538C-AC99FED6FA7C}"/>
              </a:ext>
            </a:extLst>
          </p:cNvPr>
          <p:cNvPicPr>
            <a:picLocks noChangeAspect="1"/>
          </p:cNvPicPr>
          <p:nvPr/>
        </p:nvPicPr>
        <p:blipFill>
          <a:blip r:embed="rId2"/>
          <a:stretch>
            <a:fillRect/>
          </a:stretch>
        </p:blipFill>
        <p:spPr>
          <a:xfrm>
            <a:off x="6879568" y="138128"/>
            <a:ext cx="2148152" cy="1298911"/>
          </a:xfrm>
          <a:prstGeom prst="rect">
            <a:avLst/>
          </a:prstGeom>
          <a:solidFill>
            <a:schemeClr val="tx1"/>
          </a:solidFill>
          <a:ln>
            <a:solidFill>
              <a:schemeClr val="tx1"/>
            </a:solidFill>
          </a:ln>
        </p:spPr>
      </p:pic>
      <p:pic>
        <p:nvPicPr>
          <p:cNvPr id="6" name="Picture 5" descr="A map of a city&#10;&#10;AI-generated content may be incorrect.">
            <a:extLst>
              <a:ext uri="{FF2B5EF4-FFF2-40B4-BE49-F238E27FC236}">
                <a16:creationId xmlns:a16="http://schemas.microsoft.com/office/drawing/2014/main" id="{3DEDEA64-316F-2FE7-12CD-3B5DCAB8C999}"/>
              </a:ext>
            </a:extLst>
          </p:cNvPr>
          <p:cNvPicPr>
            <a:picLocks noChangeAspect="1"/>
          </p:cNvPicPr>
          <p:nvPr/>
        </p:nvPicPr>
        <p:blipFill>
          <a:blip r:embed="rId3"/>
          <a:stretch>
            <a:fillRect/>
          </a:stretch>
        </p:blipFill>
        <p:spPr>
          <a:xfrm>
            <a:off x="6879568" y="2858087"/>
            <a:ext cx="2148152" cy="1339558"/>
          </a:xfrm>
          <a:prstGeom prst="rect">
            <a:avLst/>
          </a:prstGeom>
          <a:ln>
            <a:solidFill>
              <a:schemeClr val="tx1"/>
            </a:solidFill>
          </a:ln>
        </p:spPr>
      </p:pic>
      <p:pic>
        <p:nvPicPr>
          <p:cNvPr id="7" name="Picture 6" descr="A group of birds on a beach&#10;&#10;AI-generated content may be incorrect.">
            <a:extLst>
              <a:ext uri="{FF2B5EF4-FFF2-40B4-BE49-F238E27FC236}">
                <a16:creationId xmlns:a16="http://schemas.microsoft.com/office/drawing/2014/main" id="{4E066C61-4BDD-FFFC-D491-02422674B167}"/>
              </a:ext>
            </a:extLst>
          </p:cNvPr>
          <p:cNvPicPr>
            <a:picLocks noChangeAspect="1"/>
          </p:cNvPicPr>
          <p:nvPr/>
        </p:nvPicPr>
        <p:blipFill>
          <a:blip r:embed="rId4"/>
          <a:stretch>
            <a:fillRect/>
          </a:stretch>
        </p:blipFill>
        <p:spPr>
          <a:xfrm>
            <a:off x="4148254" y="4270687"/>
            <a:ext cx="1812791" cy="809626"/>
          </a:xfrm>
          <a:prstGeom prst="rect">
            <a:avLst/>
          </a:prstGeom>
        </p:spPr>
      </p:pic>
      <p:pic>
        <p:nvPicPr>
          <p:cNvPr id="11" name="Picture 10" descr="A table with numbers and letters&#10;&#10;AI-generated content may be incorrect.">
            <a:extLst>
              <a:ext uri="{FF2B5EF4-FFF2-40B4-BE49-F238E27FC236}">
                <a16:creationId xmlns:a16="http://schemas.microsoft.com/office/drawing/2014/main" id="{87B3D8D0-F40F-4CC5-2013-C73B2D288F9B}"/>
              </a:ext>
            </a:extLst>
          </p:cNvPr>
          <p:cNvPicPr>
            <a:picLocks noChangeAspect="1"/>
          </p:cNvPicPr>
          <p:nvPr/>
        </p:nvPicPr>
        <p:blipFill>
          <a:blip r:embed="rId5"/>
          <a:stretch>
            <a:fillRect/>
          </a:stretch>
        </p:blipFill>
        <p:spPr>
          <a:xfrm>
            <a:off x="6276975" y="4270687"/>
            <a:ext cx="2760012" cy="809626"/>
          </a:xfrm>
          <a:prstGeom prst="rect">
            <a:avLst/>
          </a:prstGeom>
          <a:ln>
            <a:solidFill>
              <a:schemeClr val="tx1"/>
            </a:solidFill>
          </a:ln>
        </p:spPr>
      </p:pic>
      <p:pic>
        <p:nvPicPr>
          <p:cNvPr id="17" name="Picture 16" descr="A screenshot of a computer&#10;&#10;AI-generated content may be incorrect.">
            <a:extLst>
              <a:ext uri="{FF2B5EF4-FFF2-40B4-BE49-F238E27FC236}">
                <a16:creationId xmlns:a16="http://schemas.microsoft.com/office/drawing/2014/main" id="{377BBD11-39F0-583B-9474-C2CA84D7317B}"/>
              </a:ext>
            </a:extLst>
          </p:cNvPr>
          <p:cNvPicPr>
            <a:picLocks noChangeAspect="1"/>
          </p:cNvPicPr>
          <p:nvPr/>
        </p:nvPicPr>
        <p:blipFill>
          <a:blip r:embed="rId6"/>
          <a:stretch>
            <a:fillRect/>
          </a:stretch>
        </p:blipFill>
        <p:spPr>
          <a:xfrm>
            <a:off x="6879568" y="1549493"/>
            <a:ext cx="2157415" cy="1186273"/>
          </a:xfrm>
          <a:prstGeom prst="rect">
            <a:avLst/>
          </a:prstGeom>
          <a:solidFill>
            <a:schemeClr val="tx1"/>
          </a:solidFill>
          <a:ln>
            <a:solidFill>
              <a:schemeClr val="tx1"/>
            </a:solidFill>
          </a:ln>
        </p:spPr>
      </p:pic>
    </p:spTree>
    <p:extLst>
      <p:ext uri="{BB962C8B-B14F-4D97-AF65-F5344CB8AC3E}">
        <p14:creationId xmlns:p14="http://schemas.microsoft.com/office/powerpoint/2010/main" val="2935340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D559B7E-FB52-EF4D-9D68-75406CB50D94}"/>
              </a:ext>
            </a:extLst>
          </p:cNvPr>
          <p:cNvSpPr>
            <a:spLocks noGrp="1"/>
          </p:cNvSpPr>
          <p:nvPr>
            <p:ph type="title"/>
          </p:nvPr>
        </p:nvSpPr>
        <p:spPr>
          <a:xfrm>
            <a:off x="899592" y="1563638"/>
            <a:ext cx="7128792" cy="2160240"/>
          </a:xfrm>
        </p:spPr>
        <p:txBody>
          <a:bodyPr/>
          <a:lstStyle/>
          <a:p>
            <a:r>
              <a:rPr lang="en-US" sz="4000"/>
              <a:t>APEM Sampling </a:t>
            </a:r>
            <a:r>
              <a:rPr lang="en-US" sz="4000" err="1"/>
              <a:t>Programme</a:t>
            </a:r>
            <a:endParaRPr lang="en-US" sz="4000"/>
          </a:p>
        </p:txBody>
      </p:sp>
      <p:sp>
        <p:nvSpPr>
          <p:cNvPr id="4" name="Slide Number Placeholder 3">
            <a:extLst>
              <a:ext uri="{FF2B5EF4-FFF2-40B4-BE49-F238E27FC236}">
                <a16:creationId xmlns:a16="http://schemas.microsoft.com/office/drawing/2014/main" id="{FBAE8947-D2A7-FD40-B81D-C32B66D04A68}"/>
              </a:ext>
            </a:extLst>
          </p:cNvPr>
          <p:cNvSpPr>
            <a:spLocks noGrp="1"/>
          </p:cNvSpPr>
          <p:nvPr>
            <p:ph type="sldNum" sz="quarter" idx="11"/>
          </p:nvPr>
        </p:nvSpPr>
        <p:spPr/>
        <p:txBody>
          <a:bodyPr/>
          <a:lstStyle/>
          <a:p>
            <a:fld id="{E68B66A6-FD11-43D4-B666-F3E94C391CA6}" type="slidenum">
              <a:rPr lang="en-GB" smtClean="0"/>
              <a:pPr/>
              <a:t>13</a:t>
            </a:fld>
            <a:endParaRPr lang="en-GB"/>
          </a:p>
        </p:txBody>
      </p:sp>
    </p:spTree>
    <p:extLst>
      <p:ext uri="{BB962C8B-B14F-4D97-AF65-F5344CB8AC3E}">
        <p14:creationId xmlns:p14="http://schemas.microsoft.com/office/powerpoint/2010/main" val="3184933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DC2A7-4779-22BD-6D62-E0B5D228C9F0}"/>
              </a:ext>
            </a:extLst>
          </p:cNvPr>
          <p:cNvSpPr>
            <a:spLocks noGrp="1"/>
          </p:cNvSpPr>
          <p:nvPr>
            <p:ph type="title"/>
          </p:nvPr>
        </p:nvSpPr>
        <p:spPr>
          <a:xfrm>
            <a:off x="2662687" y="102308"/>
            <a:ext cx="3818626" cy="432008"/>
          </a:xfrm>
        </p:spPr>
        <p:txBody>
          <a:bodyPr/>
          <a:lstStyle/>
          <a:p>
            <a:r>
              <a:rPr lang="en-GB"/>
              <a:t>Sampling Programme Design</a:t>
            </a:r>
            <a:br>
              <a:rPr lang="en-GB"/>
            </a:br>
            <a:endParaRPr lang="en-GB"/>
          </a:p>
        </p:txBody>
      </p:sp>
      <p:sp>
        <p:nvSpPr>
          <p:cNvPr id="3" name="Slide Number Placeholder 2">
            <a:extLst>
              <a:ext uri="{FF2B5EF4-FFF2-40B4-BE49-F238E27FC236}">
                <a16:creationId xmlns:a16="http://schemas.microsoft.com/office/drawing/2014/main" id="{EDB2D54E-4A7A-FFD4-7AAD-B103FA816276}"/>
              </a:ext>
            </a:extLst>
          </p:cNvPr>
          <p:cNvSpPr>
            <a:spLocks noGrp="1"/>
          </p:cNvSpPr>
          <p:nvPr>
            <p:ph type="sldNum" sz="quarter" idx="11"/>
          </p:nvPr>
        </p:nvSpPr>
        <p:spPr/>
        <p:txBody>
          <a:bodyPr/>
          <a:lstStyle/>
          <a:p>
            <a:fld id="{E68B66A6-FD11-43D4-B666-F3E94C391CA6}" type="slidenum">
              <a:rPr lang="en-GB" smtClean="0"/>
              <a:pPr/>
              <a:t>14</a:t>
            </a:fld>
            <a:endParaRPr lang="en-GB"/>
          </a:p>
        </p:txBody>
      </p:sp>
      <p:pic>
        <p:nvPicPr>
          <p:cNvPr id="5" name="Picture 4" descr="A map of a city&#10;&#10;AI-generated content may be incorrect.">
            <a:extLst>
              <a:ext uri="{FF2B5EF4-FFF2-40B4-BE49-F238E27FC236}">
                <a16:creationId xmlns:a16="http://schemas.microsoft.com/office/drawing/2014/main" id="{E2D36E1F-A0F6-A5E5-FACA-EB2818E274D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1338073"/>
            <a:ext cx="2879676" cy="3096343"/>
          </a:xfrm>
          <a:prstGeom prst="rect">
            <a:avLst/>
          </a:prstGeom>
          <a:noFill/>
          <a:ln>
            <a:noFill/>
          </a:ln>
        </p:spPr>
      </p:pic>
      <p:sp>
        <p:nvSpPr>
          <p:cNvPr id="11" name="TextBox 10">
            <a:extLst>
              <a:ext uri="{FF2B5EF4-FFF2-40B4-BE49-F238E27FC236}">
                <a16:creationId xmlns:a16="http://schemas.microsoft.com/office/drawing/2014/main" id="{61E75FF9-7A40-72A5-934E-0E7B2DB5724A}"/>
              </a:ext>
            </a:extLst>
          </p:cNvPr>
          <p:cNvSpPr txBox="1"/>
          <p:nvPr/>
        </p:nvSpPr>
        <p:spPr>
          <a:xfrm>
            <a:off x="817028" y="2071454"/>
            <a:ext cx="3932487" cy="1431161"/>
          </a:xfrm>
          <a:prstGeom prst="rect">
            <a:avLst/>
          </a:prstGeom>
          <a:noFill/>
          <a:ln>
            <a:solidFill>
              <a:schemeClr val="bg2">
                <a:lumMod val="20000"/>
                <a:lumOff val="80000"/>
              </a:schemeClr>
            </a:solidFill>
          </a:ln>
        </p:spPr>
        <p:txBody>
          <a:bodyPr wrap="square" lIns="91440" tIns="45720" rIns="91440" bIns="45720" rtlCol="0" anchor="t">
            <a:spAutoFit/>
          </a:bodyPr>
          <a:lstStyle/>
          <a:p>
            <a:r>
              <a:rPr lang="en-GB" sz="1200">
                <a:solidFill>
                  <a:schemeClr val="tx2"/>
                </a:solidFill>
              </a:rPr>
              <a:t>Programme design</a:t>
            </a:r>
          </a:p>
          <a:p>
            <a:pPr marL="171450" indent="-171450">
              <a:buFont typeface="Arial"/>
              <a:buChar char="•"/>
            </a:pPr>
            <a:endParaRPr lang="en-GB" sz="1200">
              <a:cs typeface="Arial"/>
            </a:endParaRPr>
          </a:p>
          <a:p>
            <a:pPr marL="171450" indent="-171450">
              <a:buFont typeface="Arial" panose="05000000000000000000" pitchFamily="2" charset="2"/>
              <a:buChar char="•"/>
            </a:pPr>
            <a:r>
              <a:rPr lang="en-GB" sz="1000"/>
              <a:t>Initial </a:t>
            </a:r>
            <a:r>
              <a:rPr lang="en-GB" sz="1000" b="1"/>
              <a:t>10</a:t>
            </a:r>
            <a:r>
              <a:rPr lang="en-GB" sz="1000"/>
              <a:t>-day intensive programme</a:t>
            </a:r>
            <a:endParaRPr lang="en-GB" sz="1000">
              <a:cs typeface="Arial"/>
            </a:endParaRPr>
          </a:p>
          <a:p>
            <a:pPr marL="171450" indent="-171450">
              <a:buFont typeface="Arial"/>
              <a:buChar char="•"/>
            </a:pPr>
            <a:endParaRPr lang="en-GB" sz="1000">
              <a:cs typeface="Arial"/>
            </a:endParaRPr>
          </a:p>
          <a:p>
            <a:pPr marL="171450" indent="-171450">
              <a:buFont typeface="Arial" panose="05000000000000000000" pitchFamily="2" charset="2"/>
              <a:buChar char="•"/>
            </a:pPr>
            <a:r>
              <a:rPr lang="en-GB" sz="1000"/>
              <a:t>Designed to target and justify any follow-on sampling, including key bathing season periods</a:t>
            </a:r>
            <a:endParaRPr lang="en-GB" sz="1000">
              <a:cs typeface="Arial"/>
            </a:endParaRPr>
          </a:p>
          <a:p>
            <a:pPr marL="171450" indent="-171450">
              <a:buFont typeface="Arial"/>
              <a:buChar char="•"/>
            </a:pPr>
            <a:endParaRPr lang="en-GB" sz="1000">
              <a:cs typeface="Arial"/>
            </a:endParaRPr>
          </a:p>
          <a:p>
            <a:pPr marL="171450" indent="-171450">
              <a:buFont typeface="Arial" panose="05000000000000000000" pitchFamily="2" charset="2"/>
              <a:buChar char="•"/>
            </a:pPr>
            <a:r>
              <a:rPr lang="en-GB" sz="1000"/>
              <a:t>Scalable based on findings, phase two is expected</a:t>
            </a:r>
            <a:endParaRPr lang="en-GB" sz="1000">
              <a:cs typeface="Arial"/>
            </a:endParaRPr>
          </a:p>
        </p:txBody>
      </p:sp>
      <p:sp>
        <p:nvSpPr>
          <p:cNvPr id="12" name="TextBox 11">
            <a:extLst>
              <a:ext uri="{FF2B5EF4-FFF2-40B4-BE49-F238E27FC236}">
                <a16:creationId xmlns:a16="http://schemas.microsoft.com/office/drawing/2014/main" id="{9C13B3BE-8C9F-4EC2-7137-DC4E525C5291}"/>
              </a:ext>
            </a:extLst>
          </p:cNvPr>
          <p:cNvSpPr txBox="1"/>
          <p:nvPr/>
        </p:nvSpPr>
        <p:spPr>
          <a:xfrm>
            <a:off x="817028" y="3657464"/>
            <a:ext cx="3932487" cy="1384995"/>
          </a:xfrm>
          <a:prstGeom prst="rect">
            <a:avLst/>
          </a:prstGeom>
          <a:noFill/>
          <a:ln>
            <a:solidFill>
              <a:schemeClr val="bg2">
                <a:lumMod val="20000"/>
                <a:lumOff val="80000"/>
              </a:schemeClr>
            </a:solidFill>
          </a:ln>
        </p:spPr>
        <p:txBody>
          <a:bodyPr wrap="square" lIns="91440" tIns="45720" rIns="91440" bIns="45720" rtlCol="0" anchor="t">
            <a:spAutoFit/>
          </a:bodyPr>
          <a:lstStyle/>
          <a:p>
            <a:r>
              <a:rPr lang="en-GB" sz="1200">
                <a:solidFill>
                  <a:schemeClr val="tx2"/>
                </a:solidFill>
              </a:rPr>
              <a:t>Spatial coverage &amp; Variation</a:t>
            </a:r>
          </a:p>
          <a:p>
            <a:pPr marL="171450" indent="-171450">
              <a:buFont typeface="Arial"/>
              <a:buChar char="•"/>
            </a:pPr>
            <a:endParaRPr lang="en-GB" sz="1200">
              <a:cs typeface="Arial"/>
            </a:endParaRPr>
          </a:p>
          <a:p>
            <a:pPr marL="285750" indent="-285750">
              <a:buFont typeface="Arial" panose="05000000000000000000" pitchFamily="2" charset="2"/>
              <a:buChar char="•"/>
            </a:pPr>
            <a:r>
              <a:rPr lang="en-GB" sz="1000" b="1"/>
              <a:t>12</a:t>
            </a:r>
            <a:r>
              <a:rPr lang="en-GB" sz="1000"/>
              <a:t> locations in total (</a:t>
            </a:r>
            <a:r>
              <a:rPr lang="en-GB" sz="1000" b="1"/>
              <a:t>7</a:t>
            </a:r>
            <a:r>
              <a:rPr lang="en-GB" sz="1000"/>
              <a:t> coastal sites, </a:t>
            </a:r>
            <a:r>
              <a:rPr lang="en-GB" sz="1000" b="1"/>
              <a:t>5</a:t>
            </a:r>
            <a:r>
              <a:rPr lang="en-GB" sz="1000"/>
              <a:t> inland pathways)</a:t>
            </a:r>
            <a:endParaRPr lang="en-GB" sz="1000">
              <a:cs typeface="Arial"/>
            </a:endParaRPr>
          </a:p>
          <a:p>
            <a:pPr marL="171450" indent="-171450">
              <a:buFont typeface="Arial"/>
              <a:buChar char="•"/>
            </a:pPr>
            <a:endParaRPr lang="en-GB" sz="1000">
              <a:cs typeface="Arial"/>
            </a:endParaRPr>
          </a:p>
          <a:p>
            <a:pPr marL="285750" indent="-285750">
              <a:buFont typeface="Arial" panose="05000000000000000000" pitchFamily="2" charset="2"/>
              <a:buChar char="•"/>
            </a:pPr>
            <a:r>
              <a:rPr lang="en-GB" sz="1000"/>
              <a:t>Spring and neap (</a:t>
            </a:r>
            <a:r>
              <a:rPr lang="en-GB" sz="1000" b="1"/>
              <a:t>5</a:t>
            </a:r>
            <a:r>
              <a:rPr lang="en-GB" sz="1000"/>
              <a:t> days each)</a:t>
            </a:r>
            <a:endParaRPr lang="en-GB" sz="1000">
              <a:cs typeface="Arial"/>
            </a:endParaRPr>
          </a:p>
          <a:p>
            <a:pPr marL="171450" indent="-171450">
              <a:buFont typeface="Arial"/>
              <a:buChar char="•"/>
            </a:pPr>
            <a:endParaRPr lang="en-GB" sz="1000">
              <a:cs typeface="Arial"/>
            </a:endParaRPr>
          </a:p>
          <a:p>
            <a:pPr marL="285750" indent="-285750">
              <a:buFont typeface="Arial" panose="05000000000000000000" pitchFamily="2" charset="2"/>
              <a:buChar char="•"/>
            </a:pPr>
            <a:r>
              <a:rPr lang="en-GB" sz="1000"/>
              <a:t>Sediment cores at all coastal sites (</a:t>
            </a:r>
            <a:r>
              <a:rPr lang="en-GB" sz="1000" b="1"/>
              <a:t>2 core</a:t>
            </a:r>
            <a:r>
              <a:rPr lang="en-GB" sz="1000"/>
              <a:t> transect at LITCS01 &amp; 06) </a:t>
            </a:r>
            <a:endParaRPr lang="en-GB" sz="1000">
              <a:cs typeface="Arial"/>
            </a:endParaRPr>
          </a:p>
        </p:txBody>
      </p:sp>
      <p:sp>
        <p:nvSpPr>
          <p:cNvPr id="16" name="TextBox 15">
            <a:extLst>
              <a:ext uri="{FF2B5EF4-FFF2-40B4-BE49-F238E27FC236}">
                <a16:creationId xmlns:a16="http://schemas.microsoft.com/office/drawing/2014/main" id="{5E6920F4-E27A-0CE8-27D7-EB49B5FC57D8}"/>
              </a:ext>
            </a:extLst>
          </p:cNvPr>
          <p:cNvSpPr txBox="1"/>
          <p:nvPr/>
        </p:nvSpPr>
        <p:spPr>
          <a:xfrm>
            <a:off x="817385" y="644600"/>
            <a:ext cx="3931147" cy="1292662"/>
          </a:xfrm>
          <a:prstGeom prst="rect">
            <a:avLst/>
          </a:prstGeom>
          <a:noFill/>
          <a:ln>
            <a:solidFill>
              <a:schemeClr val="bg2">
                <a:lumMod val="20000"/>
                <a:lumOff val="80000"/>
              </a:schemeClr>
            </a:solidFill>
          </a:ln>
        </p:spPr>
        <p:txBody>
          <a:bodyPr wrap="square" lIns="91440" tIns="45720" rIns="91440" bIns="45720" rtlCol="0" anchor="t">
            <a:spAutoFit/>
          </a:bodyPr>
          <a:lstStyle/>
          <a:p>
            <a:r>
              <a:rPr lang="en-GB" sz="1200">
                <a:solidFill>
                  <a:schemeClr val="tx2"/>
                </a:solidFill>
              </a:rPr>
              <a:t>Study Purpose</a:t>
            </a:r>
          </a:p>
          <a:p>
            <a:pPr marL="171450" indent="-171450">
              <a:buFont typeface="Arial" panose="05000000000000000000" pitchFamily="2" charset="2"/>
              <a:buChar char="•"/>
            </a:pPr>
            <a:endParaRPr lang="en-GB" sz="1200">
              <a:cs typeface="Arial"/>
            </a:endParaRPr>
          </a:p>
          <a:p>
            <a:pPr marL="171450" indent="-171450">
              <a:buFont typeface="Arial" panose="05000000000000000000" pitchFamily="2" charset="2"/>
              <a:buChar char="•"/>
            </a:pPr>
            <a:r>
              <a:rPr lang="en-GB" sz="1200"/>
              <a:t>   </a:t>
            </a:r>
            <a:r>
              <a:rPr lang="en-GB" sz="1000"/>
              <a:t>Identify likely contamination sources and pathways</a:t>
            </a:r>
            <a:endParaRPr lang="en-GB" sz="1000">
              <a:cs typeface="Arial"/>
            </a:endParaRPr>
          </a:p>
          <a:p>
            <a:pPr marL="171450" indent="-171450">
              <a:buFont typeface="Arial"/>
              <a:buChar char="•"/>
            </a:pPr>
            <a:endParaRPr lang="en-GB" sz="1000">
              <a:cs typeface="Arial"/>
            </a:endParaRPr>
          </a:p>
          <a:p>
            <a:pPr marL="285750" indent="-285750">
              <a:buFont typeface="Arial" panose="05000000000000000000" pitchFamily="2" charset="2"/>
              <a:buChar char="•"/>
            </a:pPr>
            <a:r>
              <a:rPr lang="en-GB" sz="1000"/>
              <a:t>Provide evidence to inform next-phase decisions</a:t>
            </a:r>
            <a:endParaRPr lang="en-GB" sz="1000">
              <a:cs typeface="Arial"/>
            </a:endParaRPr>
          </a:p>
          <a:p>
            <a:pPr marL="171450" indent="-171450">
              <a:buFont typeface="Arial"/>
              <a:buChar char="•"/>
            </a:pPr>
            <a:endParaRPr lang="en-GB" sz="1000">
              <a:cs typeface="Arial"/>
            </a:endParaRPr>
          </a:p>
          <a:p>
            <a:pPr marL="285750" indent="-285750">
              <a:buFont typeface="Arial" panose="05000000000000000000" pitchFamily="2" charset="2"/>
              <a:buChar char="•"/>
            </a:pPr>
            <a:r>
              <a:rPr lang="en-GB" sz="1000"/>
              <a:t>Targeted, proportionate, and adaptable by design</a:t>
            </a:r>
            <a:endParaRPr lang="en-GB" sz="1000">
              <a:cs typeface="Arial"/>
            </a:endParaRPr>
          </a:p>
        </p:txBody>
      </p:sp>
    </p:spTree>
    <p:extLst>
      <p:ext uri="{BB962C8B-B14F-4D97-AF65-F5344CB8AC3E}">
        <p14:creationId xmlns:p14="http://schemas.microsoft.com/office/powerpoint/2010/main" val="345394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3D0D6-C829-2C86-AF32-9446BB48E94A}"/>
              </a:ext>
            </a:extLst>
          </p:cNvPr>
          <p:cNvSpPr>
            <a:spLocks noGrp="1"/>
          </p:cNvSpPr>
          <p:nvPr>
            <p:ph type="title"/>
          </p:nvPr>
        </p:nvSpPr>
        <p:spPr>
          <a:xfrm>
            <a:off x="1475656" y="123478"/>
            <a:ext cx="5328592" cy="457812"/>
          </a:xfrm>
        </p:spPr>
        <p:txBody>
          <a:bodyPr/>
          <a:lstStyle/>
          <a:p>
            <a:pPr algn="ctr"/>
            <a:r>
              <a:rPr lang="en-GB"/>
              <a:t>Analysis Framework and Evidence Logic</a:t>
            </a:r>
            <a:br>
              <a:rPr lang="en-GB"/>
            </a:br>
            <a:br>
              <a:rPr lang="en-GB"/>
            </a:br>
            <a:endParaRPr lang="en-GB"/>
          </a:p>
        </p:txBody>
      </p:sp>
      <p:sp>
        <p:nvSpPr>
          <p:cNvPr id="3" name="Slide Number Placeholder 2">
            <a:extLst>
              <a:ext uri="{FF2B5EF4-FFF2-40B4-BE49-F238E27FC236}">
                <a16:creationId xmlns:a16="http://schemas.microsoft.com/office/drawing/2014/main" id="{98886BF7-A3F0-87D4-04E4-7272C744D17A}"/>
              </a:ext>
            </a:extLst>
          </p:cNvPr>
          <p:cNvSpPr>
            <a:spLocks noGrp="1"/>
          </p:cNvSpPr>
          <p:nvPr>
            <p:ph type="sldNum" sz="quarter" idx="11"/>
          </p:nvPr>
        </p:nvSpPr>
        <p:spPr/>
        <p:txBody>
          <a:bodyPr/>
          <a:lstStyle/>
          <a:p>
            <a:fld id="{E68B66A6-FD11-43D4-B666-F3E94C391CA6}" type="slidenum">
              <a:rPr lang="en-GB" smtClean="0"/>
              <a:pPr/>
              <a:t>15</a:t>
            </a:fld>
            <a:endParaRPr lang="en-GB"/>
          </a:p>
        </p:txBody>
      </p:sp>
      <p:pic>
        <p:nvPicPr>
          <p:cNvPr id="2050" name="Picture 2" descr="Vorticella convallaria - Wikipedia">
            <a:extLst>
              <a:ext uri="{FF2B5EF4-FFF2-40B4-BE49-F238E27FC236}">
                <a16:creationId xmlns:a16="http://schemas.microsoft.com/office/drawing/2014/main" id="{79316D4D-3EE1-CE83-1748-C277C46318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4074" y="3101676"/>
            <a:ext cx="917848" cy="167085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e 10">
            <a:extLst>
              <a:ext uri="{FF2B5EF4-FFF2-40B4-BE49-F238E27FC236}">
                <a16:creationId xmlns:a16="http://schemas.microsoft.com/office/drawing/2014/main" id="{A662233A-0A89-BD7E-F2D2-8A1375AE7080}"/>
              </a:ext>
            </a:extLst>
          </p:cNvPr>
          <p:cNvGraphicFramePr>
            <a:graphicFrameLocks noGrp="1"/>
          </p:cNvGraphicFramePr>
          <p:nvPr/>
        </p:nvGraphicFramePr>
        <p:xfrm>
          <a:off x="595193" y="1103888"/>
          <a:ext cx="6839367" cy="3054981"/>
        </p:xfrm>
        <a:graphic>
          <a:graphicData uri="http://schemas.openxmlformats.org/drawingml/2006/table">
            <a:tbl>
              <a:tblPr/>
              <a:tblGrid>
                <a:gridCol w="1880826">
                  <a:extLst>
                    <a:ext uri="{9D8B030D-6E8A-4147-A177-3AD203B41FA5}">
                      <a16:colId xmlns:a16="http://schemas.microsoft.com/office/drawing/2014/main" val="1491874457"/>
                    </a:ext>
                  </a:extLst>
                </a:gridCol>
                <a:gridCol w="1645723">
                  <a:extLst>
                    <a:ext uri="{9D8B030D-6E8A-4147-A177-3AD203B41FA5}">
                      <a16:colId xmlns:a16="http://schemas.microsoft.com/office/drawing/2014/main" val="482274401"/>
                    </a:ext>
                  </a:extLst>
                </a:gridCol>
                <a:gridCol w="3312818">
                  <a:extLst>
                    <a:ext uri="{9D8B030D-6E8A-4147-A177-3AD203B41FA5}">
                      <a16:colId xmlns:a16="http://schemas.microsoft.com/office/drawing/2014/main" val="1176627558"/>
                    </a:ext>
                  </a:extLst>
                </a:gridCol>
              </a:tblGrid>
              <a:tr h="155777">
                <a:tc>
                  <a:txBody>
                    <a:bodyPr/>
                    <a:lstStyle/>
                    <a:p>
                      <a:pPr algn="ctr" fontAlgn="ctr">
                        <a:buNone/>
                      </a:pPr>
                      <a:r>
                        <a:rPr lang="en-GB" sz="700" b="1" i="0" u="none" strike="noStrike">
                          <a:solidFill>
                            <a:srgbClr val="FFFFFF"/>
                          </a:solidFill>
                          <a:effectLst/>
                          <a:latin typeface="Arial" panose="020B0604020202020204" pitchFamily="34" charset="0"/>
                        </a:rPr>
                        <a:t>Parameter</a:t>
                      </a:r>
                    </a:p>
                  </a:txBody>
                  <a:tcPr marL="3543" marR="3543" marT="354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a:txBody>
                    <a:bodyPr/>
                    <a:lstStyle/>
                    <a:p>
                      <a:pPr algn="ctr" fontAlgn="ctr">
                        <a:buNone/>
                      </a:pPr>
                      <a:r>
                        <a:rPr lang="en-GB" sz="700" b="1" i="0" u="none" strike="noStrike">
                          <a:solidFill>
                            <a:srgbClr val="FFFFFF"/>
                          </a:solidFill>
                          <a:effectLst/>
                          <a:latin typeface="Arial" panose="020B0604020202020204" pitchFamily="34" charset="0"/>
                        </a:rPr>
                        <a:t>Sample type</a:t>
                      </a:r>
                    </a:p>
                  </a:txBody>
                  <a:tcPr marL="3543" marR="3543" marT="354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a:txBody>
                    <a:bodyPr/>
                    <a:lstStyle/>
                    <a:p>
                      <a:pPr algn="ctr" fontAlgn="ctr">
                        <a:buNone/>
                      </a:pPr>
                      <a:r>
                        <a:rPr lang="en-GB" sz="1200" b="1" i="0" u="none" strike="noStrike">
                          <a:solidFill>
                            <a:srgbClr val="FFFFFF"/>
                          </a:solidFill>
                          <a:effectLst/>
                          <a:latin typeface="Arial" panose="020B0604020202020204" pitchFamily="34" charset="0"/>
                        </a:rPr>
                        <a:t>→  </a:t>
                      </a:r>
                      <a:r>
                        <a:rPr lang="en-GB" sz="700" b="1" i="0" u="none" strike="noStrike">
                          <a:solidFill>
                            <a:srgbClr val="FFFFFF"/>
                          </a:solidFill>
                          <a:effectLst/>
                          <a:latin typeface="Arial" panose="020B0604020202020204" pitchFamily="34" charset="0"/>
                        </a:rPr>
                        <a:t>What it tells us</a:t>
                      </a:r>
                    </a:p>
                  </a:txBody>
                  <a:tcPr marL="3543" marR="3543" marT="354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extLst>
                  <a:ext uri="{0D108BD9-81ED-4DB2-BD59-A6C34878D82A}">
                    <a16:rowId xmlns:a16="http://schemas.microsoft.com/office/drawing/2014/main" val="4234748025"/>
                  </a:ext>
                </a:extLst>
              </a:tr>
              <a:tr h="404529">
                <a:tc>
                  <a:txBody>
                    <a:bodyPr/>
                    <a:lstStyle/>
                    <a:p>
                      <a:pPr algn="l" fontAlgn="ctr">
                        <a:buNone/>
                      </a:pPr>
                      <a:r>
                        <a:rPr lang="en-GB" sz="700" b="0" i="0" u="none" strike="noStrike">
                          <a:solidFill>
                            <a:srgbClr val="000000"/>
                          </a:solidFill>
                          <a:effectLst/>
                          <a:latin typeface="Arial" panose="020B0604020202020204" pitchFamily="34" charset="0"/>
                        </a:rPr>
                        <a:t>E. coli</a:t>
                      </a:r>
                    </a:p>
                  </a:txBody>
                  <a:tcPr marL="3543" marR="3543" marT="354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l" fontAlgn="ctr">
                        <a:buNone/>
                      </a:pPr>
                      <a:r>
                        <a:rPr lang="en-GB" sz="700" b="0" i="0" u="none" strike="noStrike">
                          <a:solidFill>
                            <a:srgbClr val="000000"/>
                          </a:solidFill>
                          <a:effectLst/>
                          <a:latin typeface="Arial" panose="020B0604020202020204" pitchFamily="34" charset="0"/>
                        </a:rPr>
                        <a:t>Coastal &amp; Inland water</a:t>
                      </a:r>
                    </a:p>
                  </a:txBody>
                  <a:tcPr marL="3543" marR="3543" marT="354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l" fontAlgn="ctr">
                        <a:buNone/>
                      </a:pPr>
                      <a:r>
                        <a:rPr lang="en-GB" sz="700" b="0" i="0" u="none" strike="noStrike">
                          <a:solidFill>
                            <a:srgbClr val="000000"/>
                          </a:solidFill>
                          <a:effectLst/>
                          <a:latin typeface="Arial" panose="020B0604020202020204" pitchFamily="34" charset="0"/>
                        </a:rPr>
                        <a:t>Presence and strength of faecal contamination</a:t>
                      </a:r>
                    </a:p>
                  </a:txBody>
                  <a:tcPr marL="3543" marR="3543" marT="354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2750518016"/>
                  </a:ext>
                </a:extLst>
              </a:tr>
              <a:tr h="337108">
                <a:tc>
                  <a:txBody>
                    <a:bodyPr/>
                    <a:lstStyle/>
                    <a:p>
                      <a:pPr algn="l" fontAlgn="ctr">
                        <a:buNone/>
                      </a:pPr>
                      <a:r>
                        <a:rPr lang="en-GB" sz="700" b="0" i="0" u="none" strike="noStrike">
                          <a:solidFill>
                            <a:srgbClr val="000000"/>
                          </a:solidFill>
                          <a:effectLst/>
                          <a:latin typeface="Arial" panose="020B0604020202020204" pitchFamily="34" charset="0"/>
                        </a:rPr>
                        <a:t>Enterococci</a:t>
                      </a:r>
                    </a:p>
                  </a:txBody>
                  <a:tcPr marL="3543" marR="3543" marT="354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l" fontAlgn="ctr">
                        <a:buNone/>
                      </a:pPr>
                      <a:r>
                        <a:rPr lang="en-GB" sz="700" b="0" i="0" u="none" strike="noStrike">
                          <a:solidFill>
                            <a:srgbClr val="000000"/>
                          </a:solidFill>
                          <a:effectLst/>
                          <a:latin typeface="Arial" panose="020B0604020202020204" pitchFamily="34" charset="0"/>
                        </a:rPr>
                        <a:t>Coastal &amp; Inland water</a:t>
                      </a:r>
                    </a:p>
                  </a:txBody>
                  <a:tcPr marL="3543" marR="3543" marT="354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l" fontAlgn="ctr">
                        <a:buNone/>
                      </a:pPr>
                      <a:r>
                        <a:rPr lang="en-GB" sz="700" b="0" i="0" u="none" strike="noStrike">
                          <a:solidFill>
                            <a:srgbClr val="000000"/>
                          </a:solidFill>
                          <a:effectLst/>
                          <a:latin typeface="Arial" panose="020B0604020202020204" pitchFamily="34" charset="0"/>
                        </a:rPr>
                        <a:t>Persistence and sewage-related influence</a:t>
                      </a:r>
                    </a:p>
                  </a:txBody>
                  <a:tcPr marL="3543" marR="3543" marT="354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3719626315"/>
                  </a:ext>
                </a:extLst>
              </a:tr>
              <a:tr h="202264">
                <a:tc>
                  <a:txBody>
                    <a:bodyPr/>
                    <a:lstStyle/>
                    <a:p>
                      <a:pPr algn="l" fontAlgn="ctr">
                        <a:buNone/>
                      </a:pPr>
                      <a:r>
                        <a:rPr lang="en-GB" sz="700" b="0" i="0" u="none" strike="noStrike">
                          <a:solidFill>
                            <a:srgbClr val="000000"/>
                          </a:solidFill>
                          <a:effectLst/>
                          <a:latin typeface="Arial" panose="020B0604020202020204" pitchFamily="34" charset="0"/>
                        </a:rPr>
                        <a:t>Salinity</a:t>
                      </a:r>
                    </a:p>
                  </a:txBody>
                  <a:tcPr marL="3543" marR="3543" marT="354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l" fontAlgn="ctr">
                        <a:buNone/>
                      </a:pPr>
                      <a:r>
                        <a:rPr lang="en-GB" sz="700" b="0" i="0" u="none" strike="noStrike">
                          <a:solidFill>
                            <a:srgbClr val="000000"/>
                          </a:solidFill>
                          <a:effectLst/>
                          <a:latin typeface="Arial" panose="020B0604020202020204" pitchFamily="34" charset="0"/>
                        </a:rPr>
                        <a:t>Coastal &amp; Inland water</a:t>
                      </a:r>
                    </a:p>
                  </a:txBody>
                  <a:tcPr marL="3543" marR="3543" marT="354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l" fontAlgn="ctr">
                        <a:buNone/>
                      </a:pPr>
                      <a:r>
                        <a:rPr lang="en-GB" sz="700" b="0" i="0" u="none" strike="noStrike">
                          <a:solidFill>
                            <a:srgbClr val="000000"/>
                          </a:solidFill>
                          <a:effectLst/>
                          <a:latin typeface="Arial" panose="020B0604020202020204" pitchFamily="34" charset="0"/>
                        </a:rPr>
                        <a:t>Freshwater vs marine influence</a:t>
                      </a:r>
                    </a:p>
                  </a:txBody>
                  <a:tcPr marL="3543" marR="3543" marT="354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1346967746"/>
                  </a:ext>
                </a:extLst>
              </a:tr>
              <a:tr h="269685">
                <a:tc>
                  <a:txBody>
                    <a:bodyPr/>
                    <a:lstStyle/>
                    <a:p>
                      <a:pPr algn="l" fontAlgn="ctr">
                        <a:buNone/>
                      </a:pPr>
                      <a:r>
                        <a:rPr lang="en-GB" sz="700" b="0" i="0" u="none" strike="noStrike">
                          <a:solidFill>
                            <a:srgbClr val="000000"/>
                          </a:solidFill>
                          <a:effectLst/>
                          <a:latin typeface="Arial" panose="020B0604020202020204" pitchFamily="34" charset="0"/>
                        </a:rPr>
                        <a:t>Temperature</a:t>
                      </a:r>
                    </a:p>
                  </a:txBody>
                  <a:tcPr marL="3543" marR="3543" marT="354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l" fontAlgn="ctr">
                        <a:buNone/>
                      </a:pPr>
                      <a:r>
                        <a:rPr lang="en-GB" sz="700" b="0" i="0" u="none" strike="noStrike">
                          <a:solidFill>
                            <a:srgbClr val="000000"/>
                          </a:solidFill>
                          <a:effectLst/>
                          <a:latin typeface="Arial" panose="020B0604020202020204" pitchFamily="34" charset="0"/>
                        </a:rPr>
                        <a:t>Coastal &amp; Inland water</a:t>
                      </a:r>
                    </a:p>
                  </a:txBody>
                  <a:tcPr marL="3543" marR="3543" marT="354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l" fontAlgn="ctr">
                        <a:buNone/>
                      </a:pPr>
                      <a:r>
                        <a:rPr lang="en-GB" sz="700" b="0" i="0" u="none" strike="noStrike">
                          <a:solidFill>
                            <a:srgbClr val="000000"/>
                          </a:solidFill>
                          <a:effectLst/>
                          <a:latin typeface="Arial" panose="020B0604020202020204" pitchFamily="34" charset="0"/>
                        </a:rPr>
                        <a:t>Conditions affecting bacterial persistence &amp; freshwater influence in coastal waters</a:t>
                      </a:r>
                    </a:p>
                  </a:txBody>
                  <a:tcPr marL="3543" marR="3543" marT="354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1062268652"/>
                  </a:ext>
                </a:extLst>
              </a:tr>
              <a:tr h="269685">
                <a:tc>
                  <a:txBody>
                    <a:bodyPr/>
                    <a:lstStyle/>
                    <a:p>
                      <a:pPr algn="l" fontAlgn="ctr">
                        <a:buNone/>
                      </a:pPr>
                      <a:r>
                        <a:rPr lang="en-GB" sz="700" b="0" i="0" u="none" strike="noStrike">
                          <a:solidFill>
                            <a:srgbClr val="000000"/>
                          </a:solidFill>
                          <a:effectLst/>
                          <a:latin typeface="Arial" panose="020B0604020202020204" pitchFamily="34" charset="0"/>
                        </a:rPr>
                        <a:t>Ammonia</a:t>
                      </a:r>
                    </a:p>
                  </a:txBody>
                  <a:tcPr marL="3543" marR="3543" marT="354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l" fontAlgn="ctr">
                        <a:buNone/>
                      </a:pPr>
                      <a:r>
                        <a:rPr lang="en-GB" sz="700" b="0" i="0" u="none" strike="noStrike">
                          <a:solidFill>
                            <a:srgbClr val="000000"/>
                          </a:solidFill>
                          <a:effectLst/>
                          <a:latin typeface="Arial" panose="020B0604020202020204" pitchFamily="34" charset="0"/>
                        </a:rPr>
                        <a:t>Inland water</a:t>
                      </a:r>
                    </a:p>
                  </a:txBody>
                  <a:tcPr marL="3543" marR="3543" marT="354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l" fontAlgn="ctr">
                        <a:buNone/>
                      </a:pPr>
                      <a:r>
                        <a:rPr lang="en-GB" sz="700" b="0" i="0" u="none" strike="noStrike">
                          <a:solidFill>
                            <a:srgbClr val="000000"/>
                          </a:solidFill>
                          <a:effectLst/>
                          <a:latin typeface="Arial" panose="020B0604020202020204" pitchFamily="34" charset="0"/>
                        </a:rPr>
                        <a:t>Recent sewage or wastewater inputs</a:t>
                      </a:r>
                    </a:p>
                  </a:txBody>
                  <a:tcPr marL="3543" marR="3543" marT="354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1903468327"/>
                  </a:ext>
                </a:extLst>
              </a:tr>
              <a:tr h="269685">
                <a:tc>
                  <a:txBody>
                    <a:bodyPr/>
                    <a:lstStyle/>
                    <a:p>
                      <a:pPr algn="l" fontAlgn="ctr">
                        <a:buNone/>
                      </a:pPr>
                      <a:r>
                        <a:rPr lang="en-GB" sz="700" b="0" i="0" u="none" strike="noStrike">
                          <a:solidFill>
                            <a:srgbClr val="000000"/>
                          </a:solidFill>
                          <a:effectLst/>
                          <a:latin typeface="Arial" panose="020B0604020202020204" pitchFamily="34" charset="0"/>
                        </a:rPr>
                        <a:t>Total phosphorus</a:t>
                      </a:r>
                    </a:p>
                  </a:txBody>
                  <a:tcPr marL="3543" marR="3543" marT="354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l" fontAlgn="ctr">
                        <a:buNone/>
                      </a:pPr>
                      <a:r>
                        <a:rPr lang="en-GB" sz="700" b="0" i="0" u="none" strike="noStrike">
                          <a:solidFill>
                            <a:srgbClr val="000000"/>
                          </a:solidFill>
                          <a:effectLst/>
                          <a:latin typeface="Arial" panose="020B0604020202020204" pitchFamily="34" charset="0"/>
                        </a:rPr>
                        <a:t>Inland water</a:t>
                      </a:r>
                    </a:p>
                  </a:txBody>
                  <a:tcPr marL="3543" marR="3543" marT="354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l" fontAlgn="ctr">
                        <a:buNone/>
                      </a:pPr>
                      <a:r>
                        <a:rPr lang="en-GB" sz="700" b="0" i="0" u="none" strike="noStrike">
                          <a:solidFill>
                            <a:srgbClr val="000000"/>
                          </a:solidFill>
                          <a:effectLst/>
                          <a:latin typeface="Arial" panose="020B0604020202020204" pitchFamily="34" charset="0"/>
                        </a:rPr>
                        <a:t>Nutrient enrichment and source type</a:t>
                      </a:r>
                    </a:p>
                  </a:txBody>
                  <a:tcPr marL="3543" marR="3543" marT="354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264111025"/>
                  </a:ext>
                </a:extLst>
              </a:tr>
              <a:tr h="269685">
                <a:tc>
                  <a:txBody>
                    <a:bodyPr/>
                    <a:lstStyle/>
                    <a:p>
                      <a:pPr algn="l" fontAlgn="ctr">
                        <a:buNone/>
                      </a:pPr>
                      <a:r>
                        <a:rPr lang="en-GB" sz="700" b="0" i="0" u="none" strike="noStrike">
                          <a:solidFill>
                            <a:srgbClr val="000000"/>
                          </a:solidFill>
                          <a:effectLst/>
                          <a:latin typeface="Arial" panose="020B0604020202020204" pitchFamily="34" charset="0"/>
                        </a:rPr>
                        <a:t>Turbidity</a:t>
                      </a:r>
                    </a:p>
                  </a:txBody>
                  <a:tcPr marL="3543" marR="3543" marT="354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l" fontAlgn="ctr">
                        <a:buNone/>
                      </a:pPr>
                      <a:r>
                        <a:rPr lang="en-GB" sz="700" b="0" i="0" u="none" strike="noStrike">
                          <a:solidFill>
                            <a:srgbClr val="000000"/>
                          </a:solidFill>
                          <a:effectLst/>
                          <a:latin typeface="Arial" panose="020B0604020202020204" pitchFamily="34" charset="0"/>
                        </a:rPr>
                        <a:t>Inland water</a:t>
                      </a:r>
                    </a:p>
                  </a:txBody>
                  <a:tcPr marL="3543" marR="3543" marT="354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l" fontAlgn="ctr">
                        <a:buNone/>
                      </a:pPr>
                      <a:r>
                        <a:rPr lang="en-GB" sz="700" b="0" i="0" u="none" strike="noStrike">
                          <a:solidFill>
                            <a:srgbClr val="000000"/>
                          </a:solidFill>
                          <a:effectLst/>
                          <a:latin typeface="Arial" panose="020B0604020202020204" pitchFamily="34" charset="0"/>
                        </a:rPr>
                        <a:t>Sediment mobilisation and re-suspension</a:t>
                      </a:r>
                    </a:p>
                  </a:txBody>
                  <a:tcPr marL="3543" marR="3543" marT="354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1802443486"/>
                  </a:ext>
                </a:extLst>
              </a:tr>
              <a:tr h="306547">
                <a:tc>
                  <a:txBody>
                    <a:bodyPr/>
                    <a:lstStyle/>
                    <a:p>
                      <a:pPr algn="l" fontAlgn="ctr">
                        <a:buNone/>
                      </a:pPr>
                      <a:r>
                        <a:rPr lang="en-GB" sz="700" b="1" i="0" u="none" strike="noStrike">
                          <a:solidFill>
                            <a:srgbClr val="000000"/>
                          </a:solidFill>
                          <a:effectLst/>
                          <a:latin typeface="Arial" panose="020B0604020202020204" pitchFamily="34" charset="0"/>
                        </a:rPr>
                        <a:t>Sediment FIB </a:t>
                      </a:r>
                    </a:p>
                  </a:txBody>
                  <a:tcPr marL="3543" marR="3543" marT="354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l" fontAlgn="ctr">
                        <a:buNone/>
                      </a:pPr>
                      <a:r>
                        <a:rPr lang="en-GB" sz="700" b="0" i="0" u="none" strike="noStrike">
                          <a:solidFill>
                            <a:srgbClr val="000000"/>
                          </a:solidFill>
                          <a:effectLst/>
                          <a:latin typeface="Arial" panose="020B0604020202020204" pitchFamily="34" charset="0"/>
                        </a:rPr>
                        <a:t>Sediment cores (top, middle, bottom)</a:t>
                      </a:r>
                    </a:p>
                  </a:txBody>
                  <a:tcPr marL="3543" marR="3543" marT="354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l" fontAlgn="ctr">
                        <a:buNone/>
                      </a:pPr>
                      <a:r>
                        <a:rPr lang="en-GB" sz="700" b="0" i="0" u="none" strike="noStrike">
                          <a:solidFill>
                            <a:srgbClr val="000000"/>
                          </a:solidFill>
                          <a:effectLst/>
                          <a:latin typeface="Arial" panose="020B0604020202020204" pitchFamily="34" charset="0"/>
                        </a:rPr>
                        <a:t>Stored or long-term contamination</a:t>
                      </a:r>
                    </a:p>
                  </a:txBody>
                  <a:tcPr marL="3543" marR="3543" marT="354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1942056887"/>
                  </a:ext>
                </a:extLst>
              </a:tr>
              <a:tr h="269685">
                <a:tc>
                  <a:txBody>
                    <a:bodyPr/>
                    <a:lstStyle/>
                    <a:p>
                      <a:pPr algn="l" fontAlgn="ctr">
                        <a:buNone/>
                      </a:pPr>
                      <a:r>
                        <a:rPr lang="en-GB" sz="700" b="1" i="0" u="none" strike="noStrike">
                          <a:solidFill>
                            <a:srgbClr val="000000"/>
                          </a:solidFill>
                          <a:effectLst/>
                          <a:latin typeface="Arial" panose="020B0604020202020204" pitchFamily="34" charset="0"/>
                        </a:rPr>
                        <a:t>Particle size distribution</a:t>
                      </a:r>
                    </a:p>
                  </a:txBody>
                  <a:tcPr marL="3543" marR="3543" marT="354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l" fontAlgn="ctr">
                        <a:buNone/>
                      </a:pPr>
                      <a:r>
                        <a:rPr lang="en-GB" sz="700" b="0" i="0" u="none" strike="noStrike">
                          <a:solidFill>
                            <a:srgbClr val="000000"/>
                          </a:solidFill>
                          <a:effectLst/>
                          <a:latin typeface="Arial" panose="020B0604020202020204" pitchFamily="34" charset="0"/>
                        </a:rPr>
                        <a:t>Sediment cores (top, middle, bottom)</a:t>
                      </a:r>
                    </a:p>
                  </a:txBody>
                  <a:tcPr marL="3543" marR="3543" marT="354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l" fontAlgn="ctr">
                        <a:buNone/>
                      </a:pPr>
                      <a:r>
                        <a:rPr lang="en-GB" sz="700" b="0" i="0" u="none" strike="noStrike">
                          <a:solidFill>
                            <a:srgbClr val="000000"/>
                          </a:solidFill>
                          <a:effectLst/>
                          <a:latin typeface="Arial" panose="020B0604020202020204" pitchFamily="34" charset="0"/>
                        </a:rPr>
                        <a:t>Likelihood of bacterial retention/release</a:t>
                      </a:r>
                    </a:p>
                  </a:txBody>
                  <a:tcPr marL="3543" marR="3543" marT="354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2760538555"/>
                  </a:ext>
                </a:extLst>
              </a:tr>
              <a:tr h="269685">
                <a:tc>
                  <a:txBody>
                    <a:bodyPr/>
                    <a:lstStyle/>
                    <a:p>
                      <a:pPr algn="l" fontAlgn="ctr">
                        <a:buNone/>
                      </a:pPr>
                      <a:r>
                        <a:rPr lang="en-GB" sz="700" b="1" i="0" u="none" strike="noStrike">
                          <a:solidFill>
                            <a:srgbClr val="000000"/>
                          </a:solidFill>
                          <a:effectLst/>
                          <a:latin typeface="Arial" panose="020B0604020202020204" pitchFamily="34" charset="0"/>
                        </a:rPr>
                        <a:t>Protozoa (eDNA)</a:t>
                      </a:r>
                    </a:p>
                  </a:txBody>
                  <a:tcPr marL="3543" marR="3543" marT="354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l" fontAlgn="ctr">
                        <a:buNone/>
                      </a:pPr>
                      <a:r>
                        <a:rPr lang="en-GB" sz="700" b="0" i="0" u="none" strike="noStrike">
                          <a:solidFill>
                            <a:srgbClr val="000000"/>
                          </a:solidFill>
                          <a:effectLst/>
                          <a:latin typeface="Arial" panose="020B0604020202020204" pitchFamily="34" charset="0"/>
                        </a:rPr>
                        <a:t>Sediment cores (top, middle, bottom)</a:t>
                      </a:r>
                    </a:p>
                  </a:txBody>
                  <a:tcPr marL="3543" marR="3543" marT="354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l" fontAlgn="ctr">
                        <a:buNone/>
                      </a:pPr>
                      <a:r>
                        <a:rPr lang="en-GB" sz="700" b="0" i="0" u="none" strike="noStrike">
                          <a:solidFill>
                            <a:srgbClr val="000000"/>
                          </a:solidFill>
                          <a:effectLst/>
                          <a:latin typeface="Arial" panose="020B0604020202020204" pitchFamily="34" charset="0"/>
                        </a:rPr>
                        <a:t>Biofilm and bacterial re-release potential </a:t>
                      </a:r>
                    </a:p>
                  </a:txBody>
                  <a:tcPr marL="3543" marR="3543" marT="354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2835505189"/>
                  </a:ext>
                </a:extLst>
              </a:tr>
            </a:tbl>
          </a:graphicData>
        </a:graphic>
      </p:graphicFrame>
      <p:sp>
        <p:nvSpPr>
          <p:cNvPr id="13" name="TextBox 12">
            <a:extLst>
              <a:ext uri="{FF2B5EF4-FFF2-40B4-BE49-F238E27FC236}">
                <a16:creationId xmlns:a16="http://schemas.microsoft.com/office/drawing/2014/main" id="{90CD14C5-89A5-384F-55E5-70ACFC3695C8}"/>
              </a:ext>
            </a:extLst>
          </p:cNvPr>
          <p:cNvSpPr txBox="1"/>
          <p:nvPr/>
        </p:nvSpPr>
        <p:spPr>
          <a:xfrm>
            <a:off x="524975" y="539923"/>
            <a:ext cx="7199407" cy="553998"/>
          </a:xfrm>
          <a:prstGeom prst="rect">
            <a:avLst/>
          </a:prstGeom>
          <a:noFill/>
        </p:spPr>
        <p:txBody>
          <a:bodyPr wrap="none" rtlCol="0">
            <a:spAutoFit/>
          </a:bodyPr>
          <a:lstStyle/>
          <a:p>
            <a:r>
              <a:rPr lang="en-GB" sz="1000"/>
              <a:t>Each parameter is selected to identify sources, persistence and re-suspension of contamination across water and sediment</a:t>
            </a:r>
          </a:p>
          <a:p>
            <a:endParaRPr lang="en-GB" sz="1000"/>
          </a:p>
          <a:p>
            <a:r>
              <a:rPr lang="en-GB" sz="1000"/>
              <a:t>Interpretation accounts for tidal state (spring/neap) and wet/dry weather conditions</a:t>
            </a:r>
          </a:p>
        </p:txBody>
      </p:sp>
      <p:sp>
        <p:nvSpPr>
          <p:cNvPr id="6" name="TextBox 5">
            <a:extLst>
              <a:ext uri="{FF2B5EF4-FFF2-40B4-BE49-F238E27FC236}">
                <a16:creationId xmlns:a16="http://schemas.microsoft.com/office/drawing/2014/main" id="{FB444A51-E8D4-6389-F20D-0C481E8C782C}"/>
              </a:ext>
            </a:extLst>
          </p:cNvPr>
          <p:cNvSpPr txBox="1"/>
          <p:nvPr/>
        </p:nvSpPr>
        <p:spPr>
          <a:xfrm>
            <a:off x="7700370" y="4797300"/>
            <a:ext cx="1637940" cy="307777"/>
          </a:xfrm>
          <a:prstGeom prst="rect">
            <a:avLst/>
          </a:prstGeom>
          <a:noFill/>
        </p:spPr>
        <p:txBody>
          <a:bodyPr wrap="square" rtlCol="0">
            <a:spAutoFit/>
          </a:bodyPr>
          <a:lstStyle/>
          <a:p>
            <a:r>
              <a:rPr lang="en-GB" sz="700" u="sng"/>
              <a:t>Protozoa: </a:t>
            </a:r>
            <a:r>
              <a:rPr lang="en-GB" sz="700" i="1" u="sng"/>
              <a:t>Vorticella </a:t>
            </a:r>
          </a:p>
          <a:p>
            <a:r>
              <a:rPr lang="en-GB" sz="700"/>
              <a:t>(C.G. Ehrenberg illustration)</a:t>
            </a:r>
          </a:p>
        </p:txBody>
      </p:sp>
      <p:pic>
        <p:nvPicPr>
          <p:cNvPr id="7" name="Picture 6">
            <a:extLst>
              <a:ext uri="{FF2B5EF4-FFF2-40B4-BE49-F238E27FC236}">
                <a16:creationId xmlns:a16="http://schemas.microsoft.com/office/drawing/2014/main" id="{8456EF7D-13B8-7D05-848E-F917587D4C32}"/>
              </a:ext>
            </a:extLst>
          </p:cNvPr>
          <p:cNvPicPr>
            <a:picLocks noChangeAspect="1"/>
          </p:cNvPicPr>
          <p:nvPr/>
        </p:nvPicPr>
        <p:blipFill>
          <a:blip r:embed="rId4"/>
          <a:stretch>
            <a:fillRect/>
          </a:stretch>
        </p:blipFill>
        <p:spPr>
          <a:xfrm>
            <a:off x="7724382" y="954313"/>
            <a:ext cx="1177233" cy="1765850"/>
          </a:xfrm>
          <a:prstGeom prst="rect">
            <a:avLst/>
          </a:prstGeom>
        </p:spPr>
      </p:pic>
      <p:sp>
        <p:nvSpPr>
          <p:cNvPr id="8" name="TextBox 7">
            <a:extLst>
              <a:ext uri="{FF2B5EF4-FFF2-40B4-BE49-F238E27FC236}">
                <a16:creationId xmlns:a16="http://schemas.microsoft.com/office/drawing/2014/main" id="{9A11FA2F-A6FC-90A8-D3DF-0EA4D2AF4DC3}"/>
              </a:ext>
            </a:extLst>
          </p:cNvPr>
          <p:cNvSpPr txBox="1"/>
          <p:nvPr/>
        </p:nvSpPr>
        <p:spPr>
          <a:xfrm>
            <a:off x="7614580" y="2709535"/>
            <a:ext cx="1433327" cy="307777"/>
          </a:xfrm>
          <a:prstGeom prst="rect">
            <a:avLst/>
          </a:prstGeom>
          <a:noFill/>
        </p:spPr>
        <p:txBody>
          <a:bodyPr wrap="square" rtlCol="0">
            <a:spAutoFit/>
          </a:bodyPr>
          <a:lstStyle/>
          <a:p>
            <a:r>
              <a:rPr lang="en-GB" sz="700" u="sng"/>
              <a:t>Beach sediment core example </a:t>
            </a:r>
            <a:r>
              <a:rPr lang="en-GB" sz="700"/>
              <a:t>(image from usgs.gov)</a:t>
            </a:r>
            <a:endParaRPr lang="en-GB" sz="700" i="1"/>
          </a:p>
        </p:txBody>
      </p:sp>
      <p:sp>
        <p:nvSpPr>
          <p:cNvPr id="10" name="TextBox 9">
            <a:extLst>
              <a:ext uri="{FF2B5EF4-FFF2-40B4-BE49-F238E27FC236}">
                <a16:creationId xmlns:a16="http://schemas.microsoft.com/office/drawing/2014/main" id="{5DA9022C-CECE-747C-48FD-0C750DB1D6C8}"/>
              </a:ext>
            </a:extLst>
          </p:cNvPr>
          <p:cNvSpPr txBox="1"/>
          <p:nvPr/>
        </p:nvSpPr>
        <p:spPr>
          <a:xfrm>
            <a:off x="1962967" y="4381802"/>
            <a:ext cx="3805850" cy="723275"/>
          </a:xfrm>
          <a:prstGeom prst="rect">
            <a:avLst/>
          </a:prstGeom>
          <a:noFill/>
          <a:ln>
            <a:solidFill>
              <a:schemeClr val="bg2">
                <a:lumMod val="20000"/>
                <a:lumOff val="80000"/>
              </a:schemeClr>
            </a:solidFill>
          </a:ln>
        </p:spPr>
        <p:txBody>
          <a:bodyPr wrap="none" lIns="91440" tIns="45720" rIns="91440" bIns="45720" rtlCol="0" anchor="t">
            <a:spAutoFit/>
          </a:bodyPr>
          <a:lstStyle/>
          <a:p>
            <a:r>
              <a:rPr lang="en-GB" sz="900" u="sng"/>
              <a:t>Outputs</a:t>
            </a:r>
          </a:p>
          <a:p>
            <a:pPr marL="171450" indent="-171450">
              <a:buFont typeface="Arial" panose="05000000000000000000" pitchFamily="2" charset="2"/>
              <a:buChar char="•"/>
            </a:pPr>
            <a:r>
              <a:rPr lang="en-GB" sz="800"/>
              <a:t>Interpreted water and sediment dataset</a:t>
            </a:r>
            <a:endParaRPr lang="en-GB" sz="800">
              <a:cs typeface="Arial"/>
            </a:endParaRPr>
          </a:p>
          <a:p>
            <a:pPr marL="171450" indent="-171450">
              <a:buFont typeface="Arial" panose="05000000000000000000" pitchFamily="2" charset="2"/>
              <a:buChar char="•"/>
            </a:pPr>
            <a:r>
              <a:rPr lang="en-GB" sz="800"/>
              <a:t>Full report of findings and conclusions will be produced by experts at APEM</a:t>
            </a:r>
            <a:endParaRPr lang="en-GB" sz="800">
              <a:cs typeface="Arial"/>
            </a:endParaRPr>
          </a:p>
          <a:p>
            <a:pPr marL="171450" indent="-171450">
              <a:buFont typeface="Arial" panose="05000000000000000000" pitchFamily="2" charset="2"/>
              <a:buChar char="•"/>
            </a:pPr>
            <a:r>
              <a:rPr lang="en-GB" sz="800"/>
              <a:t>Identification of likely contamination sources and pathways</a:t>
            </a:r>
            <a:endParaRPr lang="en-GB" sz="800">
              <a:cs typeface="Arial"/>
            </a:endParaRPr>
          </a:p>
          <a:p>
            <a:pPr marL="171450" indent="-171450">
              <a:buFont typeface="Arial" panose="05000000000000000000" pitchFamily="2" charset="2"/>
              <a:buChar char="•"/>
            </a:pPr>
            <a:r>
              <a:rPr lang="en-GB" sz="800"/>
              <a:t>Evidence to inform our investigations and interventions</a:t>
            </a:r>
            <a:endParaRPr lang="en-GB" sz="800">
              <a:cs typeface="Arial"/>
            </a:endParaRPr>
          </a:p>
        </p:txBody>
      </p:sp>
    </p:spTree>
    <p:extLst>
      <p:ext uri="{BB962C8B-B14F-4D97-AF65-F5344CB8AC3E}">
        <p14:creationId xmlns:p14="http://schemas.microsoft.com/office/powerpoint/2010/main" val="148242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F55D76-6C96-CCEF-7F8A-822A55965A6A}"/>
              </a:ext>
            </a:extLst>
          </p:cNvPr>
          <p:cNvSpPr>
            <a:spLocks noGrp="1"/>
          </p:cNvSpPr>
          <p:nvPr>
            <p:ph type="title"/>
          </p:nvPr>
        </p:nvSpPr>
        <p:spPr/>
        <p:txBody>
          <a:bodyPr/>
          <a:lstStyle/>
          <a:p>
            <a:r>
              <a:rPr lang="en-GB"/>
              <a:t>Engagement</a:t>
            </a:r>
          </a:p>
        </p:txBody>
      </p:sp>
      <p:sp>
        <p:nvSpPr>
          <p:cNvPr id="6" name="Text Placeholder 5">
            <a:extLst>
              <a:ext uri="{FF2B5EF4-FFF2-40B4-BE49-F238E27FC236}">
                <a16:creationId xmlns:a16="http://schemas.microsoft.com/office/drawing/2014/main" id="{6E8B4699-954F-B465-0B2B-3999A4977EF2}"/>
              </a:ext>
            </a:extLst>
          </p:cNvPr>
          <p:cNvSpPr>
            <a:spLocks noGrp="1"/>
          </p:cNvSpPr>
          <p:nvPr>
            <p:ph type="body" idx="1"/>
          </p:nvPr>
        </p:nvSpPr>
        <p:spPr/>
        <p:txBody>
          <a:bodyPr/>
          <a:lstStyle/>
          <a:p>
            <a:endParaRPr lang="en-GB"/>
          </a:p>
        </p:txBody>
      </p:sp>
      <p:sp>
        <p:nvSpPr>
          <p:cNvPr id="3" name="Slide Number Placeholder 2">
            <a:extLst>
              <a:ext uri="{FF2B5EF4-FFF2-40B4-BE49-F238E27FC236}">
                <a16:creationId xmlns:a16="http://schemas.microsoft.com/office/drawing/2014/main" id="{880C8F3E-93B1-5042-C08F-AC0BA2DCC6E9}"/>
              </a:ext>
            </a:extLst>
          </p:cNvPr>
          <p:cNvSpPr>
            <a:spLocks noGrp="1"/>
          </p:cNvSpPr>
          <p:nvPr>
            <p:ph type="sldNum" sz="quarter" idx="11"/>
          </p:nvPr>
        </p:nvSpPr>
        <p:spPr/>
        <p:txBody>
          <a:bodyPr/>
          <a:lstStyle/>
          <a:p>
            <a:fld id="{E68B66A6-FD11-43D4-B666-F3E94C391CA6}" type="slidenum">
              <a:rPr lang="en-GB" smtClean="0"/>
              <a:pPr/>
              <a:t>16</a:t>
            </a:fld>
            <a:endParaRPr lang="en-GB"/>
          </a:p>
        </p:txBody>
      </p:sp>
    </p:spTree>
    <p:extLst>
      <p:ext uri="{BB962C8B-B14F-4D97-AF65-F5344CB8AC3E}">
        <p14:creationId xmlns:p14="http://schemas.microsoft.com/office/powerpoint/2010/main" val="4115282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2E621D7-E431-CC50-C28B-E6382265F3D3}"/>
              </a:ext>
            </a:extLst>
          </p:cNvPr>
          <p:cNvSpPr>
            <a:spLocks noGrp="1"/>
          </p:cNvSpPr>
          <p:nvPr>
            <p:ph type="sldNum" sz="quarter" idx="11"/>
          </p:nvPr>
        </p:nvSpPr>
        <p:spPr/>
        <p:txBody>
          <a:bodyPr/>
          <a:lstStyle/>
          <a:p>
            <a:fld id="{E68B66A6-FD11-43D4-B666-F3E94C391CA6}" type="slidenum">
              <a:rPr lang="en-GB" smtClean="0"/>
              <a:pPr/>
              <a:t>17</a:t>
            </a:fld>
            <a:endParaRPr lang="en-GB"/>
          </a:p>
        </p:txBody>
      </p:sp>
      <p:sp>
        <p:nvSpPr>
          <p:cNvPr id="4" name="Content Placeholder 3">
            <a:extLst>
              <a:ext uri="{FF2B5EF4-FFF2-40B4-BE49-F238E27FC236}">
                <a16:creationId xmlns:a16="http://schemas.microsoft.com/office/drawing/2014/main" id="{33B0A239-6231-1641-7364-3C2C21B8AA8F}"/>
              </a:ext>
            </a:extLst>
          </p:cNvPr>
          <p:cNvSpPr>
            <a:spLocks noGrp="1"/>
          </p:cNvSpPr>
          <p:nvPr>
            <p:ph idx="1"/>
          </p:nvPr>
        </p:nvSpPr>
        <p:spPr>
          <a:xfrm>
            <a:off x="683568" y="229835"/>
            <a:ext cx="4392488" cy="2967966"/>
          </a:xfrm>
        </p:spPr>
        <p:txBody>
          <a:bodyPr vert="horz" lIns="91440" tIns="45720" rIns="91440" bIns="45720" rtlCol="0" anchor="t">
            <a:noAutofit/>
          </a:bodyPr>
          <a:lstStyle/>
          <a:p>
            <a:pPr marL="0" indent="0">
              <a:buNone/>
            </a:pPr>
            <a:endParaRPr lang="en-GB" sz="1400">
              <a:ea typeface="+mj-lt"/>
              <a:cs typeface="+mj-lt"/>
            </a:endParaRPr>
          </a:p>
          <a:p>
            <a:pPr marL="0" indent="0">
              <a:buNone/>
            </a:pPr>
            <a:r>
              <a:rPr lang="en-GB" sz="2000">
                <a:solidFill>
                  <a:schemeClr val="tx2"/>
                </a:solidFill>
              </a:rPr>
              <a:t>What we’re trying to do :</a:t>
            </a:r>
            <a:endParaRPr lang="en-GB" sz="2000">
              <a:ea typeface="+mj-lt"/>
              <a:cs typeface="+mj-lt"/>
            </a:endParaRPr>
          </a:p>
          <a:p>
            <a:pPr marL="0" indent="0">
              <a:buNone/>
            </a:pPr>
            <a:endParaRPr lang="en-GB" sz="1400">
              <a:ea typeface="+mj-lt"/>
              <a:cs typeface="+mj-lt"/>
            </a:endParaRPr>
          </a:p>
          <a:p>
            <a:pPr marL="0" indent="0">
              <a:buNone/>
            </a:pPr>
            <a:r>
              <a:rPr lang="en-GB" sz="1400">
                <a:ea typeface="+mj-lt"/>
                <a:cs typeface="+mj-lt"/>
              </a:rPr>
              <a:t>We want key groups in and around Littlestone to understand what’s being done to look after the bathing water and to feel confident that progress is being made. The aim is to </a:t>
            </a:r>
          </a:p>
          <a:p>
            <a:pPr marL="0" indent="0">
              <a:buNone/>
            </a:pPr>
            <a:endParaRPr lang="en-GB" sz="1400">
              <a:ea typeface="+mj-lt"/>
              <a:cs typeface="+mj-lt"/>
            </a:endParaRPr>
          </a:p>
          <a:p>
            <a:r>
              <a:rPr lang="en-GB" sz="1400">
                <a:ea typeface="+mj-lt"/>
                <a:cs typeface="+mj-lt"/>
              </a:rPr>
              <a:t>Inform of roles and responsibilities</a:t>
            </a:r>
          </a:p>
          <a:p>
            <a:r>
              <a:rPr lang="en-GB" sz="1400">
                <a:ea typeface="+mj-lt"/>
                <a:cs typeface="+mj-lt"/>
              </a:rPr>
              <a:t>keep people informed of efforts in the local area</a:t>
            </a:r>
          </a:p>
          <a:p>
            <a:r>
              <a:rPr lang="en-GB" sz="1400">
                <a:ea typeface="+mj-lt"/>
                <a:cs typeface="+mj-lt"/>
              </a:rPr>
              <a:t>Work together and tap into local knowledge </a:t>
            </a:r>
          </a:p>
          <a:p>
            <a:r>
              <a:rPr lang="en-GB" sz="1400">
                <a:ea typeface="+mj-lt"/>
                <a:cs typeface="+mj-lt"/>
              </a:rPr>
              <a:t>Make it easier for the community to help keep the beach and water healthy.</a:t>
            </a:r>
            <a:br>
              <a:rPr lang="en-GB">
                <a:ea typeface="+mn-lt"/>
                <a:cs typeface="+mn-lt"/>
              </a:rPr>
            </a:br>
            <a:endParaRPr lang="en-GB">
              <a:cs typeface="Arial"/>
            </a:endParaRPr>
          </a:p>
        </p:txBody>
      </p:sp>
      <p:pic>
        <p:nvPicPr>
          <p:cNvPr id="1026" name="Picture 2">
            <a:extLst>
              <a:ext uri="{FF2B5EF4-FFF2-40B4-BE49-F238E27FC236}">
                <a16:creationId xmlns:a16="http://schemas.microsoft.com/office/drawing/2014/main" id="{D96D8D0D-FFA6-2F4B-3B9C-F0F92A51C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206134"/>
            <a:ext cx="2975223" cy="188876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a:extLst>
              <a:ext uri="{FF2B5EF4-FFF2-40B4-BE49-F238E27FC236}">
                <a16:creationId xmlns:a16="http://schemas.microsoft.com/office/drawing/2014/main" id="{11979519-F9C2-2B64-BED5-C8F7A328C95A}"/>
              </a:ext>
            </a:extLst>
          </p:cNvPr>
          <p:cNvSpPr txBox="1">
            <a:spLocks/>
          </p:cNvSpPr>
          <p:nvPr/>
        </p:nvSpPr>
        <p:spPr>
          <a:xfrm>
            <a:off x="5076056" y="2283718"/>
            <a:ext cx="3888432" cy="2967966"/>
          </a:xfrm>
          <a:prstGeom prst="rect">
            <a:avLst/>
          </a:prstGeom>
        </p:spPr>
        <p:txBody>
          <a:bodyPr vert="horz" lIns="91440" tIns="45720" rIns="91440" bIns="45720" rtlCol="0" anchor="t">
            <a:noAutofit/>
          </a:bodyPr>
          <a:lstStyle>
            <a:lvl1pPr marL="266700" indent="-266700" algn="l" defTabSz="914400" rtl="0" eaLnBrk="1" latinLnBrk="0" hangingPunct="1">
              <a:lnSpc>
                <a:spcPts val="2000"/>
              </a:lnSpc>
              <a:spcBef>
                <a:spcPts val="600"/>
              </a:spcBef>
              <a:buClr>
                <a:schemeClr val="bg2"/>
              </a:buClr>
              <a:buFont typeface="Wingdings" panose="05000000000000000000" pitchFamily="2" charset="2"/>
              <a:buChar char="§"/>
              <a:tabLst/>
              <a:defRPr lang="en-US" sz="1800" kern="1200">
                <a:solidFill>
                  <a:schemeClr val="tx1"/>
                </a:solidFill>
                <a:latin typeface="+mn-lt"/>
                <a:ea typeface="+mn-ea"/>
                <a:cs typeface="+mn-cs"/>
              </a:defRPr>
            </a:lvl1pPr>
            <a:lvl2pPr marL="447675" indent="-180975" algn="l" defTabSz="914400" rtl="0" eaLnBrk="1" latinLnBrk="0" hangingPunct="1">
              <a:lnSpc>
                <a:spcPts val="1800"/>
              </a:lnSpc>
              <a:spcBef>
                <a:spcPts val="600"/>
              </a:spcBef>
              <a:buClr>
                <a:schemeClr val="bg2"/>
              </a:buClr>
              <a:buFont typeface="Wingdings" panose="05000000000000000000" pitchFamily="2" charset="2"/>
              <a:buChar char="§"/>
              <a:tabLst/>
              <a:defRPr lang="en-US" sz="1400" kern="1200">
                <a:solidFill>
                  <a:schemeClr val="tx1"/>
                </a:solidFill>
                <a:latin typeface="+mn-lt"/>
                <a:ea typeface="+mn-ea"/>
                <a:cs typeface="+mn-cs"/>
              </a:defRPr>
            </a:lvl2pPr>
            <a:lvl3pPr marL="622300" indent="-174625" algn="l" defTabSz="914400" rtl="0" eaLnBrk="1" latinLnBrk="0" hangingPunct="1">
              <a:lnSpc>
                <a:spcPts val="1800"/>
              </a:lnSpc>
              <a:spcBef>
                <a:spcPts val="600"/>
              </a:spcBef>
              <a:buClr>
                <a:schemeClr val="bg2"/>
              </a:buClr>
              <a:buFont typeface="Wingdings" panose="05000000000000000000" pitchFamily="2" charset="2"/>
              <a:buChar char="§"/>
              <a:tabLst/>
              <a:defRPr lang="en-US" sz="1200" kern="1200">
                <a:solidFill>
                  <a:schemeClr val="tx1"/>
                </a:solidFill>
                <a:latin typeface="+mn-lt"/>
                <a:ea typeface="+mn-ea"/>
                <a:cs typeface="+mn-cs"/>
              </a:defRPr>
            </a:lvl3pPr>
            <a:lvl4pPr marL="803275" indent="-180975" algn="l" defTabSz="914400" rtl="0" eaLnBrk="1" latinLnBrk="0" hangingPunct="1">
              <a:lnSpc>
                <a:spcPts val="1800"/>
              </a:lnSpc>
              <a:spcBef>
                <a:spcPts val="600"/>
              </a:spcBef>
              <a:buClr>
                <a:schemeClr val="bg2"/>
              </a:buClr>
              <a:buFont typeface="Arial" panose="020B0604020202020204" pitchFamily="34" charset="0"/>
              <a:buChar char="–"/>
              <a:tabLst/>
              <a:defRPr lang="en-GB" sz="1200" kern="1200">
                <a:solidFill>
                  <a:schemeClr val="tx1"/>
                </a:solidFill>
                <a:latin typeface="+mn-lt"/>
                <a:ea typeface="+mn-ea"/>
                <a:cs typeface="+mn-cs"/>
              </a:defRPr>
            </a:lvl4pPr>
            <a:lvl5pPr marL="977900" indent="-174625" algn="l" defTabSz="914400" rtl="0" eaLnBrk="1" latinLnBrk="0" hangingPunct="1">
              <a:lnSpc>
                <a:spcPts val="1800"/>
              </a:lnSpc>
              <a:spcBef>
                <a:spcPts val="600"/>
              </a:spcBef>
              <a:buClr>
                <a:schemeClr val="bg2"/>
              </a:buClr>
              <a:buFont typeface="Arial" panose="020B0604020202020204" pitchFamily="34" charset="0"/>
              <a:buChar char="»"/>
              <a:tabLst/>
              <a:defRPr lang="en-GB"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GB">
                <a:solidFill>
                  <a:srgbClr val="294284"/>
                </a:solidFill>
                <a:ea typeface="+mj-lt"/>
                <a:cs typeface="+mj-lt"/>
              </a:rPr>
              <a:t>Outcomes</a:t>
            </a:r>
          </a:p>
          <a:p>
            <a:r>
              <a:rPr lang="en-US" sz="1400">
                <a:ea typeface="+mn-lt"/>
                <a:cs typeface="+mn-lt"/>
              </a:rPr>
              <a:t>Clear, simple updates people can trust</a:t>
            </a:r>
            <a:endParaRPr lang="en-US" sz="1400">
              <a:cs typeface="Arial"/>
            </a:endParaRPr>
          </a:p>
          <a:p>
            <a:r>
              <a:rPr lang="en-US" sz="1400">
                <a:ea typeface="+mn-lt"/>
                <a:cs typeface="+mn-lt"/>
              </a:rPr>
              <a:t>Joined‑up messages across councils, EA, RNLI and community groups</a:t>
            </a:r>
            <a:endParaRPr lang="en-US" sz="1400"/>
          </a:p>
          <a:p>
            <a:r>
              <a:rPr lang="en-US" sz="1400">
                <a:ea typeface="+mn-lt"/>
                <a:cs typeface="+mn-lt"/>
              </a:rPr>
              <a:t>Visible progress on actions that support bathing water improvements</a:t>
            </a:r>
            <a:endParaRPr lang="en-US" sz="1400"/>
          </a:p>
          <a:p>
            <a:r>
              <a:rPr lang="en-US" sz="1400">
                <a:ea typeface="+mn-lt"/>
                <a:cs typeface="+mn-lt"/>
              </a:rPr>
              <a:t>Strong relationships that help the community stay involved</a:t>
            </a:r>
            <a:endParaRPr lang="en-US" sz="1400"/>
          </a:p>
          <a:p>
            <a:pPr marL="0" indent="0">
              <a:buNone/>
            </a:pPr>
            <a:br>
              <a:rPr lang="en-GB">
                <a:ea typeface="+mn-lt"/>
                <a:cs typeface="+mn-lt"/>
              </a:rPr>
            </a:br>
            <a:endParaRPr lang="en-GB">
              <a:cs typeface="Arial"/>
            </a:endParaRPr>
          </a:p>
        </p:txBody>
      </p:sp>
    </p:spTree>
    <p:extLst>
      <p:ext uri="{BB962C8B-B14F-4D97-AF65-F5344CB8AC3E}">
        <p14:creationId xmlns:p14="http://schemas.microsoft.com/office/powerpoint/2010/main" val="855005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DD46F-9E7B-DD77-AA19-6C60CBB3812F}"/>
              </a:ext>
            </a:extLst>
          </p:cNvPr>
          <p:cNvSpPr>
            <a:spLocks noGrp="1"/>
          </p:cNvSpPr>
          <p:nvPr>
            <p:ph type="title"/>
          </p:nvPr>
        </p:nvSpPr>
        <p:spPr>
          <a:xfrm>
            <a:off x="678066" y="266491"/>
            <a:ext cx="8208456" cy="720000"/>
          </a:xfrm>
        </p:spPr>
        <p:txBody>
          <a:bodyPr/>
          <a:lstStyle/>
          <a:p>
            <a:r>
              <a:rPr lang="en-US" b="0">
                <a:ea typeface="+mj-lt"/>
                <a:cs typeface="+mj-lt"/>
              </a:rPr>
              <a:t>What’s coming next</a:t>
            </a:r>
            <a:endParaRPr lang="en-US"/>
          </a:p>
        </p:txBody>
      </p:sp>
      <p:sp>
        <p:nvSpPr>
          <p:cNvPr id="3" name="Slide Number Placeholder 2">
            <a:extLst>
              <a:ext uri="{FF2B5EF4-FFF2-40B4-BE49-F238E27FC236}">
                <a16:creationId xmlns:a16="http://schemas.microsoft.com/office/drawing/2014/main" id="{EF601955-D7F7-1E70-3BEE-75BE880235EB}"/>
              </a:ext>
            </a:extLst>
          </p:cNvPr>
          <p:cNvSpPr>
            <a:spLocks noGrp="1"/>
          </p:cNvSpPr>
          <p:nvPr>
            <p:ph type="sldNum" sz="quarter" idx="11"/>
          </p:nvPr>
        </p:nvSpPr>
        <p:spPr/>
        <p:txBody>
          <a:bodyPr/>
          <a:lstStyle/>
          <a:p>
            <a:fld id="{E68B66A6-FD11-43D4-B666-F3E94C391CA6}" type="slidenum">
              <a:rPr lang="en-GB" smtClean="0"/>
              <a:pPr/>
              <a:t>18</a:t>
            </a:fld>
            <a:endParaRPr lang="en-GB"/>
          </a:p>
        </p:txBody>
      </p:sp>
      <p:sp>
        <p:nvSpPr>
          <p:cNvPr id="4" name="Content Placeholder 3">
            <a:extLst>
              <a:ext uri="{FF2B5EF4-FFF2-40B4-BE49-F238E27FC236}">
                <a16:creationId xmlns:a16="http://schemas.microsoft.com/office/drawing/2014/main" id="{7BE631E9-4793-7F40-D86E-2B60ABADF5A6}"/>
              </a:ext>
            </a:extLst>
          </p:cNvPr>
          <p:cNvSpPr>
            <a:spLocks noGrp="1"/>
          </p:cNvSpPr>
          <p:nvPr>
            <p:ph idx="1"/>
          </p:nvPr>
        </p:nvSpPr>
        <p:spPr>
          <a:xfrm>
            <a:off x="475504" y="915566"/>
            <a:ext cx="4903589" cy="2967966"/>
          </a:xfrm>
        </p:spPr>
        <p:txBody>
          <a:bodyPr vert="horz" lIns="91440" tIns="45720" rIns="91440" bIns="45720" rtlCol="0" anchor="t">
            <a:noAutofit/>
          </a:bodyPr>
          <a:lstStyle/>
          <a:p>
            <a:r>
              <a:rPr lang="en-US" sz="1400">
                <a:ea typeface="+mn-lt"/>
                <a:cs typeface="+mn-lt"/>
              </a:rPr>
              <a:t>Site visit took place to New </a:t>
            </a:r>
            <a:r>
              <a:rPr lang="en-US" sz="1400" err="1">
                <a:ea typeface="+mn-lt"/>
                <a:cs typeface="+mn-lt"/>
              </a:rPr>
              <a:t>Romne</a:t>
            </a:r>
            <a:r>
              <a:rPr lang="en-US" sz="1400">
                <a:ea typeface="+mn-lt"/>
                <a:cs typeface="+mn-lt"/>
              </a:rPr>
              <a:t> WTW with EA, FHDC, Internal Drainage Board on Friday 30</a:t>
            </a:r>
            <a:r>
              <a:rPr lang="en-US" sz="1400" baseline="30000">
                <a:ea typeface="+mn-lt"/>
                <a:cs typeface="+mn-lt"/>
              </a:rPr>
              <a:t>th</a:t>
            </a:r>
            <a:r>
              <a:rPr lang="en-US" sz="1400">
                <a:ea typeface="+mn-lt"/>
                <a:cs typeface="+mn-lt"/>
              </a:rPr>
              <a:t> Jan</a:t>
            </a:r>
          </a:p>
          <a:p>
            <a:r>
              <a:rPr lang="en-US" sz="1400">
                <a:ea typeface="+mn-lt"/>
                <a:cs typeface="+mn-lt"/>
              </a:rPr>
              <a:t>Continued engagement with the Folkestone &amp; Hythe technical group</a:t>
            </a:r>
          </a:p>
          <a:p>
            <a:r>
              <a:rPr lang="en-US" sz="1400">
                <a:ea typeface="+mn-lt"/>
                <a:cs typeface="+mn-lt"/>
              </a:rPr>
              <a:t>Decision around electronic PRF signage proposal expected in early Feb.  </a:t>
            </a:r>
          </a:p>
          <a:p>
            <a:r>
              <a:rPr lang="en-US" sz="1400">
                <a:ea typeface="+mn-lt"/>
                <a:cs typeface="+mn-lt"/>
              </a:rPr>
              <a:t>Support RNLI school sessions in spring/summer Contributed £50k</a:t>
            </a:r>
            <a:endParaRPr lang="en-US" sz="1400"/>
          </a:p>
          <a:p>
            <a:r>
              <a:rPr lang="en-US" sz="1400">
                <a:ea typeface="+mn-lt"/>
                <a:cs typeface="+mn-lt"/>
              </a:rPr>
              <a:t>Prepare visitor information for Easter and summer</a:t>
            </a:r>
            <a:endParaRPr lang="en-US" sz="1400"/>
          </a:p>
          <a:p>
            <a:endParaRPr lang="en-US">
              <a:cs typeface="Arial"/>
            </a:endParaRPr>
          </a:p>
        </p:txBody>
      </p:sp>
      <p:pic>
        <p:nvPicPr>
          <p:cNvPr id="5" name="Picture 4">
            <a:extLst>
              <a:ext uri="{FF2B5EF4-FFF2-40B4-BE49-F238E27FC236}">
                <a16:creationId xmlns:a16="http://schemas.microsoft.com/office/drawing/2014/main" id="{52A7A813-1C65-1B18-7603-9C79DEFBC5D8}"/>
              </a:ext>
            </a:extLst>
          </p:cNvPr>
          <p:cNvPicPr>
            <a:picLocks noChangeAspect="1"/>
          </p:cNvPicPr>
          <p:nvPr/>
        </p:nvPicPr>
        <p:blipFill>
          <a:blip r:embed="rId2"/>
          <a:stretch>
            <a:fillRect/>
          </a:stretch>
        </p:blipFill>
        <p:spPr>
          <a:xfrm>
            <a:off x="5064838" y="1440339"/>
            <a:ext cx="3962329" cy="3356961"/>
          </a:xfrm>
          <a:prstGeom prst="rect">
            <a:avLst/>
          </a:prstGeom>
        </p:spPr>
      </p:pic>
      <p:sp>
        <p:nvSpPr>
          <p:cNvPr id="6" name="Title 1">
            <a:extLst>
              <a:ext uri="{FF2B5EF4-FFF2-40B4-BE49-F238E27FC236}">
                <a16:creationId xmlns:a16="http://schemas.microsoft.com/office/drawing/2014/main" id="{9860AD2B-4D8A-FF57-F0B2-7DC2DFCC1B12}"/>
              </a:ext>
            </a:extLst>
          </p:cNvPr>
          <p:cNvSpPr txBox="1">
            <a:spLocks/>
          </p:cNvSpPr>
          <p:nvPr/>
        </p:nvSpPr>
        <p:spPr>
          <a:xfrm>
            <a:off x="5371824" y="978961"/>
            <a:ext cx="3671574" cy="720000"/>
          </a:xfrm>
          <a:prstGeom prst="rect">
            <a:avLst/>
          </a:prstGeom>
        </p:spPr>
        <p:txBody>
          <a:bodyPr vert="horz" lIns="90000" tIns="45720" rIns="91440" bIns="45720" rtlCol="0" anchor="t" anchorCtr="0">
            <a:normAutofit/>
          </a:bodyPr>
          <a:lstStyle>
            <a:lvl1pPr algn="l" defTabSz="914400" rtl="0" eaLnBrk="1" latinLnBrk="0" hangingPunct="1">
              <a:lnSpc>
                <a:spcPts val="3000"/>
              </a:lnSpc>
              <a:spcBef>
                <a:spcPct val="0"/>
              </a:spcBef>
              <a:buNone/>
              <a:defRPr lang="en-GB" sz="2000" b="1" kern="1200">
                <a:solidFill>
                  <a:srgbClr val="034EA2"/>
                </a:solidFill>
                <a:latin typeface="+mj-lt"/>
                <a:ea typeface="+mj-ea"/>
                <a:cs typeface="+mj-cs"/>
              </a:defRPr>
            </a:lvl1pPr>
          </a:lstStyle>
          <a:p>
            <a:r>
              <a:rPr lang="en-US" b="0"/>
              <a:t>Who We’re Speaking To</a:t>
            </a:r>
            <a:endParaRPr lang="en-US"/>
          </a:p>
        </p:txBody>
      </p:sp>
    </p:spTree>
    <p:extLst>
      <p:ext uri="{BB962C8B-B14F-4D97-AF65-F5344CB8AC3E}">
        <p14:creationId xmlns:p14="http://schemas.microsoft.com/office/powerpoint/2010/main" val="1126749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FDC8ECE-D174-AB2A-6BB2-11717D64AA81}"/>
              </a:ext>
            </a:extLst>
          </p:cNvPr>
          <p:cNvSpPr>
            <a:spLocks noGrp="1"/>
          </p:cNvSpPr>
          <p:nvPr>
            <p:ph type="body" idx="1"/>
          </p:nvPr>
        </p:nvSpPr>
        <p:spPr/>
        <p:txBody>
          <a:bodyPr/>
          <a:lstStyle/>
          <a:p>
            <a:endParaRPr lang="en-GB"/>
          </a:p>
        </p:txBody>
      </p:sp>
      <p:sp>
        <p:nvSpPr>
          <p:cNvPr id="3" name="Slide Number Placeholder 2">
            <a:extLst>
              <a:ext uri="{FF2B5EF4-FFF2-40B4-BE49-F238E27FC236}">
                <a16:creationId xmlns:a16="http://schemas.microsoft.com/office/drawing/2014/main" id="{DADFD022-265F-D15E-E015-E15DE167794D}"/>
              </a:ext>
            </a:extLst>
          </p:cNvPr>
          <p:cNvSpPr>
            <a:spLocks noGrp="1"/>
          </p:cNvSpPr>
          <p:nvPr>
            <p:ph type="sldNum" sz="quarter" idx="11"/>
          </p:nvPr>
        </p:nvSpPr>
        <p:spPr/>
        <p:txBody>
          <a:bodyPr/>
          <a:lstStyle/>
          <a:p>
            <a:fld id="{E68B66A6-FD11-43D4-B666-F3E94C391CA6}" type="slidenum">
              <a:rPr lang="en-GB" smtClean="0"/>
              <a:pPr/>
              <a:t>19</a:t>
            </a:fld>
            <a:endParaRPr lang="en-GB"/>
          </a:p>
        </p:txBody>
      </p:sp>
      <p:sp>
        <p:nvSpPr>
          <p:cNvPr id="5" name="Title 4">
            <a:extLst>
              <a:ext uri="{FF2B5EF4-FFF2-40B4-BE49-F238E27FC236}">
                <a16:creationId xmlns:a16="http://schemas.microsoft.com/office/drawing/2014/main" id="{27662283-ECD6-C630-124B-019F6B4BCC5C}"/>
              </a:ext>
            </a:extLst>
          </p:cNvPr>
          <p:cNvSpPr>
            <a:spLocks noGrp="1"/>
          </p:cNvSpPr>
          <p:nvPr>
            <p:ph type="title"/>
          </p:nvPr>
        </p:nvSpPr>
        <p:spPr/>
        <p:txBody>
          <a:bodyPr/>
          <a:lstStyle/>
          <a:p>
            <a:r>
              <a:rPr lang="en-GB"/>
              <a:t>Bathing Water investigations</a:t>
            </a:r>
          </a:p>
        </p:txBody>
      </p:sp>
    </p:spTree>
    <p:extLst>
      <p:ext uri="{BB962C8B-B14F-4D97-AF65-F5344CB8AC3E}">
        <p14:creationId xmlns:p14="http://schemas.microsoft.com/office/powerpoint/2010/main" val="3842458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D559B7E-FB52-EF4D-9D68-75406CB50D94}"/>
              </a:ext>
            </a:extLst>
          </p:cNvPr>
          <p:cNvSpPr>
            <a:spLocks noGrp="1"/>
          </p:cNvSpPr>
          <p:nvPr>
            <p:ph type="title"/>
          </p:nvPr>
        </p:nvSpPr>
        <p:spPr>
          <a:xfrm>
            <a:off x="468000" y="468000"/>
            <a:ext cx="8208456" cy="720000"/>
          </a:xfrm>
        </p:spPr>
        <p:txBody>
          <a:bodyPr/>
          <a:lstStyle/>
          <a:p>
            <a:r>
              <a:rPr lang="en-US" b="0"/>
              <a:t>Agenda</a:t>
            </a:r>
            <a:endParaRPr lang="en-US" b="0">
              <a:cs typeface="Arial"/>
            </a:endParaRPr>
          </a:p>
        </p:txBody>
      </p:sp>
      <p:sp>
        <p:nvSpPr>
          <p:cNvPr id="3" name="Content Placeholder 2">
            <a:extLst>
              <a:ext uri="{FF2B5EF4-FFF2-40B4-BE49-F238E27FC236}">
                <a16:creationId xmlns:a16="http://schemas.microsoft.com/office/drawing/2014/main" id="{A33ED9B6-17F7-484D-AD65-E935E809FB6C}"/>
              </a:ext>
            </a:extLst>
          </p:cNvPr>
          <p:cNvSpPr>
            <a:spLocks noGrp="1"/>
          </p:cNvSpPr>
          <p:nvPr>
            <p:ph idx="4294967295"/>
          </p:nvPr>
        </p:nvSpPr>
        <p:spPr>
          <a:xfrm>
            <a:off x="468912" y="825399"/>
            <a:ext cx="8173820" cy="3650468"/>
          </a:xfrm>
          <a:prstGeom prst="rect">
            <a:avLst/>
          </a:prstGeom>
        </p:spPr>
        <p:txBody>
          <a:bodyPr vert="horz" lIns="91440" tIns="45720" rIns="91440" bIns="45720" rtlCol="0" anchor="t">
            <a:noAutofit/>
          </a:bodyPr>
          <a:lstStyle/>
          <a:p>
            <a:endParaRPr lang="en-GB" sz="1600">
              <a:ea typeface="Times New Roman" panose="02020603050405020304" pitchFamily="18" charset="0"/>
              <a:cs typeface="Calibri"/>
            </a:endParaRPr>
          </a:p>
          <a:p>
            <a:r>
              <a:rPr lang="en-GB" sz="1600">
                <a:ea typeface="Times New Roman" panose="02020603050405020304" pitchFamily="18" charset="0"/>
                <a:cs typeface="Calibri"/>
              </a:rPr>
              <a:t>Introductions </a:t>
            </a:r>
            <a:endParaRPr lang="en-GB" sz="1600">
              <a:effectLst/>
              <a:ea typeface="Times New Roman" panose="02020603050405020304" pitchFamily="18" charset="0"/>
              <a:cs typeface="Calibri"/>
            </a:endParaRPr>
          </a:p>
          <a:p>
            <a:r>
              <a:rPr lang="en-GB" sz="1600">
                <a:ea typeface="Calibri"/>
                <a:cs typeface="Calibri"/>
              </a:rPr>
              <a:t>Actions review </a:t>
            </a:r>
          </a:p>
          <a:p>
            <a:r>
              <a:rPr lang="en-GB" sz="1600" dirty="0" err="1">
                <a:ea typeface="Calibri"/>
                <a:cs typeface="Calibri"/>
              </a:rPr>
              <a:t>Littlestone</a:t>
            </a:r>
            <a:r>
              <a:rPr lang="en-GB" sz="1600" dirty="0">
                <a:ea typeface="Calibri"/>
                <a:cs typeface="Calibri"/>
              </a:rPr>
              <a:t> update </a:t>
            </a:r>
          </a:p>
          <a:p>
            <a:r>
              <a:rPr lang="en-GB" sz="1600">
                <a:ea typeface="Calibri"/>
                <a:cs typeface="Calibri"/>
              </a:rPr>
              <a:t>APEM Sampling Programme</a:t>
            </a:r>
          </a:p>
          <a:p>
            <a:r>
              <a:rPr lang="en-GB" sz="1600">
                <a:ea typeface="Calibri"/>
                <a:cs typeface="Calibri"/>
              </a:rPr>
              <a:t>Engagement</a:t>
            </a:r>
          </a:p>
          <a:p>
            <a:r>
              <a:rPr lang="en-GB" sz="1600">
                <a:effectLst/>
                <a:ea typeface="Times New Roman" panose="02020603050405020304" pitchFamily="18" charset="0"/>
                <a:cs typeface="Calibri"/>
              </a:rPr>
              <a:t>Investigations – What has changed since the last meeting in </a:t>
            </a:r>
            <a:r>
              <a:rPr lang="en-GB" sz="1600">
                <a:ea typeface="Times New Roman" panose="02020603050405020304" pitchFamily="18" charset="0"/>
                <a:cs typeface="Calibri"/>
              </a:rPr>
              <a:t>August</a:t>
            </a:r>
            <a:endParaRPr lang="en-GB" sz="1600">
              <a:effectLst/>
              <a:ea typeface="Calibri" panose="020F0502020204030204" pitchFamily="34" charset="0"/>
              <a:cs typeface="Calibri"/>
            </a:endParaRPr>
          </a:p>
          <a:p>
            <a:pPr marL="0" indent="0">
              <a:buNone/>
            </a:pPr>
            <a:endParaRPr lang="en-GB">
              <a:effectLst/>
              <a:latin typeface="Calibri" panose="020F0502020204030204" pitchFamily="34" charset="0"/>
              <a:ea typeface="Calibri" panose="020F0502020204030204" pitchFamily="34" charset="0"/>
              <a:cs typeface="Calibri" panose="020F0502020204030204" pitchFamily="34" charset="0"/>
            </a:endParaRPr>
          </a:p>
          <a:p>
            <a:endParaRPr lang="en-US">
              <a:latin typeface="Arial"/>
              <a:ea typeface="Calibri" panose="020F0502020204030204" pitchFamily="34" charset="0"/>
              <a:cs typeface="Arial"/>
            </a:endParaRPr>
          </a:p>
        </p:txBody>
      </p:sp>
      <p:sp>
        <p:nvSpPr>
          <p:cNvPr id="4" name="Slide Number Placeholder 3">
            <a:extLst>
              <a:ext uri="{FF2B5EF4-FFF2-40B4-BE49-F238E27FC236}">
                <a16:creationId xmlns:a16="http://schemas.microsoft.com/office/drawing/2014/main" id="{FBAE8947-D2A7-FD40-B81D-C32B66D04A68}"/>
              </a:ext>
            </a:extLst>
          </p:cNvPr>
          <p:cNvSpPr>
            <a:spLocks noGrp="1"/>
          </p:cNvSpPr>
          <p:nvPr>
            <p:ph type="sldNum" sz="quarter" idx="11"/>
          </p:nvPr>
        </p:nvSpPr>
        <p:spPr/>
        <p:txBody>
          <a:bodyPr/>
          <a:lstStyle/>
          <a:p>
            <a:fld id="{E68B66A6-FD11-43D4-B666-F3E94C391CA6}" type="slidenum">
              <a:rPr lang="en-GB" smtClean="0"/>
              <a:pPr/>
              <a:t>2</a:t>
            </a:fld>
            <a:endParaRPr lang="en-GB"/>
          </a:p>
        </p:txBody>
      </p:sp>
    </p:spTree>
    <p:extLst>
      <p:ext uri="{BB962C8B-B14F-4D97-AF65-F5344CB8AC3E}">
        <p14:creationId xmlns:p14="http://schemas.microsoft.com/office/powerpoint/2010/main" val="66319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FA68AA-8AC9-7BFE-AEBA-AD6BE99B591C}"/>
              </a:ext>
            </a:extLst>
          </p:cNvPr>
          <p:cNvSpPr>
            <a:spLocks noGrp="1"/>
          </p:cNvSpPr>
          <p:nvPr>
            <p:ph type="title"/>
          </p:nvPr>
        </p:nvSpPr>
        <p:spPr/>
        <p:txBody>
          <a:bodyPr/>
          <a:lstStyle/>
          <a:p>
            <a:r>
              <a:rPr lang="en-GB"/>
              <a:t>Investigation highlights</a:t>
            </a:r>
          </a:p>
        </p:txBody>
      </p:sp>
      <p:sp>
        <p:nvSpPr>
          <p:cNvPr id="3" name="Slide Number Placeholder 2">
            <a:extLst>
              <a:ext uri="{FF2B5EF4-FFF2-40B4-BE49-F238E27FC236}">
                <a16:creationId xmlns:a16="http://schemas.microsoft.com/office/drawing/2014/main" id="{7707738D-76F1-7C20-558D-FE563D297D00}"/>
              </a:ext>
            </a:extLst>
          </p:cNvPr>
          <p:cNvSpPr>
            <a:spLocks noGrp="1"/>
          </p:cNvSpPr>
          <p:nvPr>
            <p:ph type="sldNum" sz="quarter" idx="11"/>
          </p:nvPr>
        </p:nvSpPr>
        <p:spPr/>
        <p:txBody>
          <a:bodyPr/>
          <a:lstStyle/>
          <a:p>
            <a:fld id="{E68B66A6-FD11-43D4-B666-F3E94C391CA6}" type="slidenum">
              <a:rPr lang="en-GB" smtClean="0"/>
              <a:pPr/>
              <a:t>20</a:t>
            </a:fld>
            <a:endParaRPr lang="en-GB"/>
          </a:p>
        </p:txBody>
      </p:sp>
      <p:sp>
        <p:nvSpPr>
          <p:cNvPr id="6" name="Content Placeholder 5">
            <a:extLst>
              <a:ext uri="{FF2B5EF4-FFF2-40B4-BE49-F238E27FC236}">
                <a16:creationId xmlns:a16="http://schemas.microsoft.com/office/drawing/2014/main" id="{C4431676-6876-BB26-DFC5-A004F2BF6077}"/>
              </a:ext>
            </a:extLst>
          </p:cNvPr>
          <p:cNvSpPr>
            <a:spLocks noGrp="1"/>
          </p:cNvSpPr>
          <p:nvPr>
            <p:ph idx="1"/>
          </p:nvPr>
        </p:nvSpPr>
        <p:spPr>
          <a:xfrm>
            <a:off x="683568" y="1045213"/>
            <a:ext cx="7827000" cy="3752087"/>
          </a:xfrm>
        </p:spPr>
        <p:txBody>
          <a:bodyPr vert="horz" lIns="91440" tIns="45720" rIns="91440" bIns="45720" rtlCol="0" anchor="t">
            <a:noAutofit/>
          </a:bodyPr>
          <a:lstStyle/>
          <a:p>
            <a:r>
              <a:rPr lang="en-GB" sz="1200" b="1"/>
              <a:t>Dymchurch WTW improvements. </a:t>
            </a:r>
            <a:r>
              <a:rPr lang="en-GB" sz="1200"/>
              <a:t>Continued monitoring of the performance ahead of improvements planned to start in 2026</a:t>
            </a:r>
          </a:p>
          <a:p>
            <a:r>
              <a:rPr lang="en-GB" sz="1200" b="1">
                <a:cs typeface="Arial"/>
              </a:rPr>
              <a:t>Sewer rehab programme Folkestone. </a:t>
            </a:r>
            <a:r>
              <a:rPr lang="en-GB" sz="1200">
                <a:cs typeface="Arial"/>
              </a:rPr>
              <a:t>Repairs completed on Hasborough Rd, Wear Bay Crescent, Sussex Road. Repair booked on </a:t>
            </a:r>
            <a:r>
              <a:rPr lang="en-GB" sz="1200" err="1">
                <a:cs typeface="Arial"/>
              </a:rPr>
              <a:t>Blackbull</a:t>
            </a:r>
            <a:r>
              <a:rPr lang="en-GB" sz="1200">
                <a:cs typeface="Arial"/>
              </a:rPr>
              <a:t> Road</a:t>
            </a:r>
          </a:p>
          <a:p>
            <a:r>
              <a:rPr lang="en-GB" sz="1200" b="1"/>
              <a:t>CCTV investigations </a:t>
            </a:r>
            <a:r>
              <a:rPr lang="en-GB" sz="1200"/>
              <a:t>are ongoing in Dymchurch, Review of surveys </a:t>
            </a:r>
            <a:endParaRPr lang="en-GB" sz="1200">
              <a:cs typeface="Arial"/>
            </a:endParaRPr>
          </a:p>
          <a:p>
            <a:r>
              <a:rPr lang="en-GB" sz="1200" b="1">
                <a:cs typeface="Arial"/>
              </a:rPr>
              <a:t>Littlestone Deep dive complete, </a:t>
            </a:r>
            <a:r>
              <a:rPr lang="en-GB" sz="1200">
                <a:cs typeface="Arial"/>
              </a:rPr>
              <a:t>site visits complete, comprehensive sampling programme in development and CCTV investigations due to commence</a:t>
            </a:r>
          </a:p>
          <a:p>
            <a:r>
              <a:rPr lang="en-GB" sz="1200">
                <a:cs typeface="Arial"/>
              </a:rPr>
              <a:t>Visit to </a:t>
            </a:r>
            <a:r>
              <a:rPr lang="en-GB" sz="1200" b="1">
                <a:cs typeface="Arial"/>
              </a:rPr>
              <a:t>Coast Drive Wastewater Pumping Station (WPS)</a:t>
            </a:r>
            <a:r>
              <a:rPr lang="en-GB" sz="1200">
                <a:cs typeface="Arial"/>
              </a:rPr>
              <a:t> and the vacuum system serving </a:t>
            </a:r>
            <a:r>
              <a:rPr lang="en-GB" sz="1200" err="1">
                <a:cs typeface="Arial"/>
              </a:rPr>
              <a:t>Greatstone</a:t>
            </a:r>
            <a:endParaRPr lang="en-GB" sz="1200">
              <a:cs typeface="Arial"/>
            </a:endParaRPr>
          </a:p>
          <a:p>
            <a:r>
              <a:rPr lang="en-GB" sz="1200" b="1" err="1">
                <a:cs typeface="Arial"/>
              </a:rPr>
              <a:t>Greatstone</a:t>
            </a:r>
            <a:r>
              <a:rPr lang="en-GB" sz="1200" b="1">
                <a:cs typeface="Arial"/>
              </a:rPr>
              <a:t> unconnected property</a:t>
            </a:r>
            <a:r>
              <a:rPr lang="en-GB" sz="1200">
                <a:cs typeface="Arial"/>
              </a:rPr>
              <a:t> site visit completed with Folkestone &amp; Hythe officers. Discussions ongoing with EA and FHDC</a:t>
            </a:r>
          </a:p>
          <a:p>
            <a:r>
              <a:rPr lang="en-GB" sz="1200" b="1">
                <a:cs typeface="Arial"/>
              </a:rPr>
              <a:t>Surface water monitoring Pilot. </a:t>
            </a:r>
            <a:r>
              <a:rPr lang="en-GB" sz="1200">
                <a:cs typeface="Arial"/>
              </a:rPr>
              <a:t>Locations scoped to monitor surface water outfalls that discharge into the </a:t>
            </a:r>
          </a:p>
          <a:p>
            <a:r>
              <a:rPr lang="en-GB" sz="1200" b="1"/>
              <a:t>Continued collaboration </a:t>
            </a:r>
            <a:r>
              <a:rPr lang="en-GB" sz="1200"/>
              <a:t>with Folkestone &amp; Hythe council and Environment Agency</a:t>
            </a:r>
          </a:p>
        </p:txBody>
      </p:sp>
    </p:spTree>
    <p:extLst>
      <p:ext uri="{BB962C8B-B14F-4D97-AF65-F5344CB8AC3E}">
        <p14:creationId xmlns:p14="http://schemas.microsoft.com/office/powerpoint/2010/main" val="2854516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5D93C0A-C524-4DDD-2822-A8DAE83388B5}"/>
              </a:ext>
            </a:extLst>
          </p:cNvPr>
          <p:cNvSpPr/>
          <p:nvPr/>
        </p:nvSpPr>
        <p:spPr>
          <a:xfrm>
            <a:off x="632193" y="826103"/>
            <a:ext cx="3742923" cy="2187235"/>
          </a:xfrm>
          <a:prstGeom prst="roundRect">
            <a:avLst/>
          </a:prstGeom>
          <a:solidFill>
            <a:srgbClr val="5B9BD5">
              <a:alpha val="50000"/>
            </a:srgbClr>
          </a:solidFill>
          <a:ln>
            <a:noFill/>
          </a:ln>
          <a:effectLst/>
        </p:spPr>
        <p:txBody>
          <a:bodyPr lIns="91440" tIns="45720" rIns="91440" bIns="45720"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Proxima Nova Lt"/>
              <a:ea typeface="+mn-ea"/>
              <a:cs typeface="+mn-cs"/>
            </a:endParaRPr>
          </a:p>
        </p:txBody>
      </p:sp>
      <p:sp>
        <p:nvSpPr>
          <p:cNvPr id="7" name="Rectangle: Rounded Corners 6">
            <a:extLst>
              <a:ext uri="{FF2B5EF4-FFF2-40B4-BE49-F238E27FC236}">
                <a16:creationId xmlns:a16="http://schemas.microsoft.com/office/drawing/2014/main" id="{E71B14CE-9AEA-D20B-2DD9-E9F326228934}"/>
              </a:ext>
            </a:extLst>
          </p:cNvPr>
          <p:cNvSpPr/>
          <p:nvPr/>
        </p:nvSpPr>
        <p:spPr>
          <a:xfrm>
            <a:off x="632193" y="3077747"/>
            <a:ext cx="3658918" cy="1987593"/>
          </a:xfrm>
          <a:prstGeom prst="roundRect">
            <a:avLst/>
          </a:prstGeom>
          <a:solidFill>
            <a:srgbClr val="5B9BD5">
              <a:alpha val="50000"/>
            </a:srgbClr>
          </a:solidFill>
          <a:ln>
            <a:noFill/>
          </a:ln>
          <a:effectLst/>
        </p:spPr>
        <p:txBody>
          <a:bodyPr rtlCol="0" anchor="ctr"/>
          <a:lstStyle/>
          <a:p>
            <a:pPr algn="ctr" defTabSz="1219170"/>
            <a:endParaRPr lang="en-GB" sz="2400" kern="0">
              <a:solidFill>
                <a:prstClr val="white"/>
              </a:solidFill>
              <a:latin typeface="Proxima Nova Lt"/>
            </a:endParaRPr>
          </a:p>
        </p:txBody>
      </p:sp>
      <p:sp>
        <p:nvSpPr>
          <p:cNvPr id="5" name="Title 2">
            <a:extLst>
              <a:ext uri="{FF2B5EF4-FFF2-40B4-BE49-F238E27FC236}">
                <a16:creationId xmlns:a16="http://schemas.microsoft.com/office/drawing/2014/main" id="{40C98B81-18F4-F1AA-28BF-289E9B8DD20F}"/>
              </a:ext>
            </a:extLst>
          </p:cNvPr>
          <p:cNvSpPr txBox="1">
            <a:spLocks/>
          </p:cNvSpPr>
          <p:nvPr/>
        </p:nvSpPr>
        <p:spPr>
          <a:xfrm>
            <a:off x="254904" y="-83616"/>
            <a:ext cx="8072413" cy="119034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Arial Black" panose="020B0A04020102020204" pitchFamily="34" charset="0"/>
                <a:ea typeface="+mj-ea"/>
                <a:cs typeface="+mj-cs"/>
              </a:defRPr>
            </a:lvl1pPr>
          </a:lstStyle>
          <a:p>
            <a:pPr defTabSz="685783">
              <a:lnSpc>
                <a:spcPct val="100000"/>
              </a:lnSpc>
            </a:pPr>
            <a:r>
              <a:rPr lang="en-GB" sz="2400" b="1">
                <a:solidFill>
                  <a:srgbClr val="224289"/>
                </a:solidFill>
                <a:latin typeface="Arial"/>
                <a:ea typeface="Lato"/>
                <a:cs typeface="Arial"/>
              </a:rPr>
              <a:t>Bathing water investigations Folkestone &amp; Hythe</a:t>
            </a:r>
            <a:endParaRPr lang="en-GB" sz="2400" b="1">
              <a:solidFill>
                <a:srgbClr val="224289"/>
              </a:solidFill>
              <a:latin typeface="Arial" panose="020B0604020202020204" pitchFamily="34" charset="0"/>
              <a:ea typeface="Lato" panose="020F0502020204030203"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7D0806D0-757D-8D6C-1BA8-98EC4E9F6020}"/>
              </a:ext>
            </a:extLst>
          </p:cNvPr>
          <p:cNvSpPr/>
          <p:nvPr/>
        </p:nvSpPr>
        <p:spPr>
          <a:xfrm>
            <a:off x="4638312" y="3146648"/>
            <a:ext cx="4057434" cy="1918692"/>
          </a:xfrm>
          <a:prstGeom prst="roundRect">
            <a:avLst/>
          </a:prstGeom>
          <a:solidFill>
            <a:srgbClr val="5B9BD5">
              <a:alpha val="50000"/>
            </a:srgbClr>
          </a:solidFill>
          <a:ln>
            <a:noFill/>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Proxima Nova Lt"/>
              <a:ea typeface="+mn-ea"/>
              <a:cs typeface="+mn-cs"/>
            </a:endParaRPr>
          </a:p>
        </p:txBody>
      </p:sp>
      <p:sp>
        <p:nvSpPr>
          <p:cNvPr id="15" name="Rectangle: Rounded Corners 14">
            <a:extLst>
              <a:ext uri="{FF2B5EF4-FFF2-40B4-BE49-F238E27FC236}">
                <a16:creationId xmlns:a16="http://schemas.microsoft.com/office/drawing/2014/main" id="{2E567F34-901A-7F05-0084-B7E1A95D3E91}"/>
              </a:ext>
            </a:extLst>
          </p:cNvPr>
          <p:cNvSpPr/>
          <p:nvPr/>
        </p:nvSpPr>
        <p:spPr>
          <a:xfrm>
            <a:off x="4635328" y="826102"/>
            <a:ext cx="4032845" cy="2208430"/>
          </a:xfrm>
          <a:prstGeom prst="roundRect">
            <a:avLst/>
          </a:prstGeom>
          <a:solidFill>
            <a:srgbClr val="5B9BD5">
              <a:alpha val="50000"/>
            </a:srgbClr>
          </a:solidFill>
          <a:ln>
            <a:noFill/>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Proxima Nova Lt"/>
              <a:ea typeface="+mn-ea"/>
              <a:cs typeface="+mn-cs"/>
            </a:endParaRPr>
          </a:p>
        </p:txBody>
      </p:sp>
      <p:sp>
        <p:nvSpPr>
          <p:cNvPr id="16" name="TextBox 15">
            <a:extLst>
              <a:ext uri="{FF2B5EF4-FFF2-40B4-BE49-F238E27FC236}">
                <a16:creationId xmlns:a16="http://schemas.microsoft.com/office/drawing/2014/main" id="{4516DB98-FAB5-BA74-242C-1190BC034556}"/>
              </a:ext>
            </a:extLst>
          </p:cNvPr>
          <p:cNvSpPr txBox="1"/>
          <p:nvPr/>
        </p:nvSpPr>
        <p:spPr>
          <a:xfrm>
            <a:off x="4910985" y="909239"/>
            <a:ext cx="3456384" cy="307777"/>
          </a:xfrm>
          <a:prstGeom prst="rect">
            <a:avLst/>
          </a:prstGeom>
          <a:noFill/>
        </p:spPr>
        <p:txBody>
          <a:bodyPr wrap="square" lIns="91440" tIns="45720" rIns="91440" bIns="45720" rtlCol="0" anchor="t">
            <a:spAutoFit/>
          </a:bodyPr>
          <a:lstStyle/>
          <a:p>
            <a:pPr algn="ctr" defTabSz="914378"/>
            <a:r>
              <a:rPr lang="en-GB" sz="1400" b="1">
                <a:solidFill>
                  <a:srgbClr val="2C53A1"/>
                </a:solidFill>
                <a:cs typeface="Arial"/>
              </a:rPr>
              <a:t>St Mary’s Bay</a:t>
            </a:r>
          </a:p>
        </p:txBody>
      </p:sp>
      <p:sp>
        <p:nvSpPr>
          <p:cNvPr id="21" name="Slide Number Placeholder 2">
            <a:extLst>
              <a:ext uri="{FF2B5EF4-FFF2-40B4-BE49-F238E27FC236}">
                <a16:creationId xmlns:a16="http://schemas.microsoft.com/office/drawing/2014/main" id="{23A0C0D6-CBC8-EC6C-F748-82BAAEB1DA7D}"/>
              </a:ext>
            </a:extLst>
          </p:cNvPr>
          <p:cNvSpPr txBox="1">
            <a:spLocks/>
          </p:cNvSpPr>
          <p:nvPr/>
        </p:nvSpPr>
        <p:spPr>
          <a:xfrm>
            <a:off x="323528" y="4675222"/>
            <a:ext cx="390520" cy="274637"/>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E68B66A6-FD11-43D4-B666-F3E94C391CA6}" type="slidenum">
              <a:rPr lang="en-GB" sz="800" b="1" smtClean="0">
                <a:solidFill>
                  <a:schemeClr val="bg1"/>
                </a:solidFill>
              </a:rPr>
              <a:pPr>
                <a:spcAft>
                  <a:spcPts val="600"/>
                </a:spcAft>
              </a:pPr>
              <a:t>21</a:t>
            </a:fld>
            <a:endParaRPr lang="en-GB" sz="800" b="1">
              <a:solidFill>
                <a:schemeClr val="bg1"/>
              </a:solidFill>
            </a:endParaRPr>
          </a:p>
        </p:txBody>
      </p:sp>
      <p:sp>
        <p:nvSpPr>
          <p:cNvPr id="3" name="TextBox 2">
            <a:extLst>
              <a:ext uri="{FF2B5EF4-FFF2-40B4-BE49-F238E27FC236}">
                <a16:creationId xmlns:a16="http://schemas.microsoft.com/office/drawing/2014/main" id="{CB01343D-487E-29FC-06B1-076169FF9D03}"/>
              </a:ext>
            </a:extLst>
          </p:cNvPr>
          <p:cNvSpPr txBox="1"/>
          <p:nvPr/>
        </p:nvSpPr>
        <p:spPr>
          <a:xfrm>
            <a:off x="412033" y="3041977"/>
            <a:ext cx="3768804" cy="307777"/>
          </a:xfrm>
          <a:prstGeom prst="rect">
            <a:avLst/>
          </a:prstGeom>
          <a:noFill/>
        </p:spPr>
        <p:txBody>
          <a:bodyPr wrap="square" lIns="91440" tIns="45720" rIns="91440" bIns="45720" rtlCol="0" anchor="t">
            <a:spAutoFit/>
          </a:bodyPr>
          <a:lstStyle/>
          <a:p>
            <a:pPr algn="ctr" defTabSz="914378"/>
            <a:r>
              <a:rPr lang="en-GB" sz="1400" b="1">
                <a:solidFill>
                  <a:srgbClr val="2C53A1"/>
                </a:solidFill>
                <a:cs typeface="Arial"/>
              </a:rPr>
              <a:t>Littlestone</a:t>
            </a:r>
          </a:p>
        </p:txBody>
      </p:sp>
      <p:sp>
        <p:nvSpPr>
          <p:cNvPr id="18" name="Slide Number Placeholder 2">
            <a:extLst>
              <a:ext uri="{FF2B5EF4-FFF2-40B4-BE49-F238E27FC236}">
                <a16:creationId xmlns:a16="http://schemas.microsoft.com/office/drawing/2014/main" id="{1C3669BB-F023-E170-9999-72185DDF0DC5}"/>
              </a:ext>
            </a:extLst>
          </p:cNvPr>
          <p:cNvSpPr txBox="1">
            <a:spLocks/>
          </p:cNvSpPr>
          <p:nvPr/>
        </p:nvSpPr>
        <p:spPr>
          <a:xfrm>
            <a:off x="4202107" y="4042761"/>
            <a:ext cx="390520" cy="274637"/>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E68B66A6-FD11-43D4-B666-F3E94C391CA6}" type="slidenum">
              <a:rPr lang="en-GB" sz="800" b="1" smtClean="0">
                <a:solidFill>
                  <a:schemeClr val="bg1"/>
                </a:solidFill>
              </a:rPr>
              <a:pPr>
                <a:spcAft>
                  <a:spcPts val="600"/>
                </a:spcAft>
              </a:pPr>
              <a:t>21</a:t>
            </a:fld>
            <a:endParaRPr lang="en-GB" sz="800" b="1">
              <a:solidFill>
                <a:schemeClr val="bg1"/>
              </a:solidFill>
            </a:endParaRPr>
          </a:p>
        </p:txBody>
      </p:sp>
      <p:sp>
        <p:nvSpPr>
          <p:cNvPr id="6" name="TextBox 5">
            <a:extLst>
              <a:ext uri="{FF2B5EF4-FFF2-40B4-BE49-F238E27FC236}">
                <a16:creationId xmlns:a16="http://schemas.microsoft.com/office/drawing/2014/main" id="{E57D1867-B3E2-5225-8F4B-A0C4C8E91F1A}"/>
              </a:ext>
            </a:extLst>
          </p:cNvPr>
          <p:cNvSpPr txBox="1"/>
          <p:nvPr/>
        </p:nvSpPr>
        <p:spPr>
          <a:xfrm>
            <a:off x="632193" y="849796"/>
            <a:ext cx="3456384" cy="307777"/>
          </a:xfrm>
          <a:prstGeom prst="rect">
            <a:avLst/>
          </a:prstGeom>
          <a:noFill/>
        </p:spPr>
        <p:txBody>
          <a:bodyPr wrap="square" lIns="91440" tIns="45720" rIns="91440" bIns="45720" rtlCol="0" anchor="t">
            <a:spAutoFit/>
          </a:bodyPr>
          <a:lstStyle/>
          <a:p>
            <a:pPr algn="ctr" defTabSz="914378"/>
            <a:r>
              <a:rPr lang="en-GB" sz="1400" b="1">
                <a:solidFill>
                  <a:srgbClr val="2C53A1"/>
                </a:solidFill>
                <a:latin typeface="Arial"/>
                <a:cs typeface="Arial"/>
              </a:rPr>
              <a:t>Dymchurch</a:t>
            </a:r>
            <a:endParaRPr lang="en-GB" sz="1400" b="1">
              <a:solidFill>
                <a:srgbClr val="2C53A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8D0AFDC-DC7D-354A-444D-9E59E32CC82F}"/>
              </a:ext>
            </a:extLst>
          </p:cNvPr>
          <p:cNvSpPr txBox="1"/>
          <p:nvPr/>
        </p:nvSpPr>
        <p:spPr>
          <a:xfrm>
            <a:off x="670212" y="1076974"/>
            <a:ext cx="3757993" cy="1936364"/>
          </a:xfrm>
          <a:prstGeom prst="rect">
            <a:avLst/>
          </a:prstGeom>
          <a:noFill/>
        </p:spPr>
        <p:txBody>
          <a:bodyPr wrap="square" rtlCol="0">
            <a:spAutoFit/>
          </a:bodyPr>
          <a:lstStyle/>
          <a:p>
            <a:pPr marL="171450" indent="-171450" algn="l" rtl="0" fontAlgn="base">
              <a:lnSpc>
                <a:spcPct val="150000"/>
              </a:lnSpc>
              <a:buFont typeface="Arial" panose="020B0604020202020204" pitchFamily="34" charset="0"/>
              <a:buChar char="•"/>
            </a:pPr>
            <a:r>
              <a:rPr lang="en-GB" sz="900" b="0" i="0" u="none" strike="noStrike">
                <a:solidFill>
                  <a:srgbClr val="292B2D"/>
                </a:solidFill>
                <a:effectLst/>
              </a:rPr>
              <a:t>Sewer lining complete on domestic property, Lyndhurst Road</a:t>
            </a:r>
            <a:r>
              <a:rPr lang="en-US" sz="900" b="0" i="0">
                <a:solidFill>
                  <a:srgbClr val="53565A"/>
                </a:solidFill>
                <a:effectLst/>
              </a:rPr>
              <a:t>​</a:t>
            </a:r>
          </a:p>
          <a:p>
            <a:pPr marL="171450" indent="-171450" algn="l" rtl="0" fontAlgn="base">
              <a:lnSpc>
                <a:spcPct val="150000"/>
              </a:lnSpc>
              <a:buFont typeface="Arial" panose="020B0604020202020204" pitchFamily="34" charset="0"/>
              <a:buChar char="•"/>
            </a:pPr>
            <a:r>
              <a:rPr lang="en-GB" sz="900" b="0" i="0" u="none" strike="noStrike">
                <a:solidFill>
                  <a:srgbClr val="292B2D"/>
                </a:solidFill>
                <a:effectLst/>
              </a:rPr>
              <a:t>5 wrongly connected properties identified between 2020 and 2023</a:t>
            </a:r>
            <a:r>
              <a:rPr lang="en-US" sz="900" b="0" i="0">
                <a:solidFill>
                  <a:srgbClr val="53565A"/>
                </a:solidFill>
                <a:effectLst/>
              </a:rPr>
              <a:t>​</a:t>
            </a:r>
          </a:p>
          <a:p>
            <a:pPr marL="171450" indent="-171450" algn="l" rtl="0" fontAlgn="base">
              <a:lnSpc>
                <a:spcPct val="150000"/>
              </a:lnSpc>
              <a:buFont typeface="Arial" panose="020B0604020202020204" pitchFamily="34" charset="0"/>
              <a:buChar char="•"/>
            </a:pPr>
            <a:r>
              <a:rPr lang="en-GB" sz="900" b="0" i="0" u="none" strike="noStrike">
                <a:solidFill>
                  <a:srgbClr val="292B2D"/>
                </a:solidFill>
                <a:effectLst/>
              </a:rPr>
              <a:t>Holiday Parks drainage checked</a:t>
            </a:r>
            <a:r>
              <a:rPr lang="en-US" sz="900" b="0" i="0">
                <a:solidFill>
                  <a:srgbClr val="53565A"/>
                </a:solidFill>
                <a:effectLst/>
              </a:rPr>
              <a:t>​</a:t>
            </a:r>
          </a:p>
          <a:p>
            <a:pPr marL="171450" indent="-171450" algn="l" rtl="0" fontAlgn="base">
              <a:lnSpc>
                <a:spcPct val="150000"/>
              </a:lnSpc>
              <a:buFont typeface="Arial" panose="020B0604020202020204" pitchFamily="34" charset="0"/>
              <a:buChar char="•"/>
            </a:pPr>
            <a:r>
              <a:rPr lang="en-GB" sz="900" b="0" i="0" u="none" strike="noStrike">
                <a:solidFill>
                  <a:srgbClr val="292B2D"/>
                </a:solidFill>
                <a:effectLst/>
              </a:rPr>
              <a:t>Sediment sampling completed in the river</a:t>
            </a:r>
            <a:r>
              <a:rPr lang="en-US" sz="900" b="0" i="0">
                <a:solidFill>
                  <a:srgbClr val="53565A"/>
                </a:solidFill>
                <a:effectLst/>
              </a:rPr>
              <a:t>​</a:t>
            </a:r>
          </a:p>
          <a:p>
            <a:pPr marL="171450" indent="-171450" fontAlgn="base">
              <a:lnSpc>
                <a:spcPct val="150000"/>
              </a:lnSpc>
              <a:buFont typeface="Arial" panose="020B0604020202020204" pitchFamily="34" charset="0"/>
              <a:buChar char="•"/>
            </a:pPr>
            <a:r>
              <a:rPr lang="en-GB" sz="900" i="0" u="none" strike="noStrike">
                <a:solidFill>
                  <a:srgbClr val="292B2D"/>
                </a:solidFill>
                <a:effectLst/>
              </a:rPr>
              <a:t>Dymchurch WTW improvements</a:t>
            </a:r>
            <a:endParaRPr lang="en-US" sz="900" i="0">
              <a:solidFill>
                <a:srgbClr val="53565A"/>
              </a:solidFill>
              <a:effectLst/>
            </a:endParaRPr>
          </a:p>
          <a:p>
            <a:pPr marL="171450" indent="-171450" algn="l" rtl="0" fontAlgn="base">
              <a:lnSpc>
                <a:spcPct val="150000"/>
              </a:lnSpc>
              <a:buFont typeface="Arial" panose="020B0604020202020204" pitchFamily="34" charset="0"/>
              <a:buChar char="•"/>
            </a:pPr>
            <a:r>
              <a:rPr lang="en-US" sz="900">
                <a:solidFill>
                  <a:schemeClr val="tx1">
                    <a:lumMod val="50000"/>
                  </a:schemeClr>
                </a:solidFill>
              </a:rPr>
              <a:t>90 meters of sewer lining completed on Dymchurch High Street foul sewers</a:t>
            </a:r>
          </a:p>
          <a:p>
            <a:pPr marL="171450" indent="-171450" algn="l" rtl="0" fontAlgn="base">
              <a:lnSpc>
                <a:spcPct val="150000"/>
              </a:lnSpc>
              <a:buFont typeface="Arial" panose="020B0604020202020204" pitchFamily="34" charset="0"/>
              <a:buChar char="•"/>
            </a:pPr>
            <a:r>
              <a:rPr lang="en-US" sz="900">
                <a:solidFill>
                  <a:schemeClr val="tx1">
                    <a:lumMod val="50000"/>
                  </a:schemeClr>
                </a:solidFill>
              </a:rPr>
              <a:t>CCTV surveys under review with scope to build repair plan where required</a:t>
            </a:r>
            <a:endParaRPr lang="en-GB" sz="800"/>
          </a:p>
        </p:txBody>
      </p:sp>
      <p:sp>
        <p:nvSpPr>
          <p:cNvPr id="14" name="TextBox 13">
            <a:extLst>
              <a:ext uri="{FF2B5EF4-FFF2-40B4-BE49-F238E27FC236}">
                <a16:creationId xmlns:a16="http://schemas.microsoft.com/office/drawing/2014/main" id="{885721AF-3858-2442-6B69-3C3CF95E3B79}"/>
              </a:ext>
            </a:extLst>
          </p:cNvPr>
          <p:cNvSpPr txBox="1"/>
          <p:nvPr/>
        </p:nvSpPr>
        <p:spPr>
          <a:xfrm>
            <a:off x="4731807" y="1192560"/>
            <a:ext cx="3780000" cy="1764000"/>
          </a:xfrm>
          <a:prstGeom prst="rect">
            <a:avLst/>
          </a:prstGeom>
          <a:noFill/>
        </p:spPr>
        <p:txBody>
          <a:bodyPr wrap="square" rtlCol="0">
            <a:spAutoFit/>
          </a:bodyPr>
          <a:lstStyle/>
          <a:p>
            <a:r>
              <a:rPr lang="en-GB" sz="900">
                <a:effectLst/>
                <a:ea typeface="Times New Roman" panose="02020603050405020304" pitchFamily="18" charset="0"/>
                <a:cs typeface="Aptos" panose="020B0004020202020204" pitchFamily="34" charset="0"/>
              </a:rPr>
              <a:t>Illegal Connections survey of the surface water catchment completed</a:t>
            </a:r>
          </a:p>
          <a:p>
            <a:endParaRPr lang="en-GB" sz="900">
              <a:effectLst/>
              <a:ea typeface="Times New Roman" panose="02020603050405020304" pitchFamily="18" charset="0"/>
              <a:cs typeface="Aptos" panose="020B0004020202020204" pitchFamily="34" charset="0"/>
            </a:endParaRPr>
          </a:p>
          <a:p>
            <a:pPr marL="171450" indent="-171450">
              <a:lnSpc>
                <a:spcPct val="150000"/>
              </a:lnSpc>
              <a:buFont typeface="Arial" panose="020B0604020202020204" pitchFamily="34" charset="0"/>
              <a:buChar char="•"/>
            </a:pPr>
            <a:r>
              <a:rPr lang="en-GB" sz="900" b="0" i="0" u="none" strike="noStrike">
                <a:effectLst/>
              </a:rPr>
              <a:t>5 wrongly connected properties identified between 2019 and 2023</a:t>
            </a:r>
            <a:endParaRPr lang="en-GB" sz="900"/>
          </a:p>
          <a:p>
            <a:pPr marL="171450" indent="-171450">
              <a:lnSpc>
                <a:spcPct val="150000"/>
              </a:lnSpc>
              <a:buFont typeface="Arial" panose="020B0604020202020204" pitchFamily="34" charset="0"/>
              <a:buChar char="•"/>
            </a:pPr>
            <a:r>
              <a:rPr lang="en-GB" sz="900"/>
              <a:t>Rising main from Taylor’s Lane WPS pressure tested to identify any leaks – none found</a:t>
            </a:r>
          </a:p>
          <a:p>
            <a:pPr marL="171450" indent="-171450">
              <a:lnSpc>
                <a:spcPct val="150000"/>
              </a:lnSpc>
              <a:buFont typeface="Arial" panose="020B0604020202020204" pitchFamily="34" charset="0"/>
              <a:buChar char="•"/>
            </a:pPr>
            <a:r>
              <a:rPr lang="en-GB" sz="900">
                <a:solidFill>
                  <a:srgbClr val="53565A"/>
                </a:solidFill>
                <a:latin typeface="Arial" panose="020B0604020202020204" pitchFamily="34" charset="0"/>
              </a:rPr>
              <a:t>APEM investigations – Catchment study completed (including sediment sample taken from the New Sewer)</a:t>
            </a:r>
            <a:endParaRPr lang="en-GB" sz="900"/>
          </a:p>
          <a:p>
            <a:pPr marL="171450" indent="-171450">
              <a:lnSpc>
                <a:spcPct val="150000"/>
              </a:lnSpc>
              <a:buFont typeface="Arial" panose="020B0604020202020204" pitchFamily="34" charset="0"/>
              <a:buChar char="•"/>
            </a:pPr>
            <a:r>
              <a:rPr lang="en-GB" sz="900"/>
              <a:t>Sewer lining has taken place</a:t>
            </a:r>
            <a:endParaRPr lang="en-GB" sz="900">
              <a:ea typeface="Calibri" panose="020F0502020204030204" pitchFamily="34" charset="0"/>
              <a:cs typeface="Aptos" panose="020B0004020202020204" pitchFamily="34" charset="0"/>
            </a:endParaRPr>
          </a:p>
          <a:p>
            <a:pPr marL="171450" indent="-171450">
              <a:lnSpc>
                <a:spcPct val="150000"/>
              </a:lnSpc>
              <a:buFont typeface="Arial" panose="020B0604020202020204" pitchFamily="34" charset="0"/>
              <a:buChar char="•"/>
            </a:pPr>
            <a:r>
              <a:rPr lang="en-GB" sz="900">
                <a:ea typeface="Calibri" panose="020F0502020204030204" pitchFamily="34" charset="0"/>
                <a:cs typeface="Aptos" panose="020B0004020202020204" pitchFamily="34" charset="0"/>
              </a:rPr>
              <a:t>Ongoing monitoring of the New Sewer</a:t>
            </a:r>
          </a:p>
          <a:p>
            <a:endParaRPr lang="en-GB" sz="1000">
              <a:latin typeface="Calibri" panose="020F0502020204030204" pitchFamily="34" charset="0"/>
              <a:ea typeface="Calibri" panose="020F0502020204030204" pitchFamily="34" charset="0"/>
              <a:cs typeface="Aptos" panose="020B0004020202020204" pitchFamily="34" charset="0"/>
            </a:endParaRPr>
          </a:p>
          <a:p>
            <a:endParaRPr lang="en-GB" sz="700">
              <a:effectLst/>
              <a:latin typeface="Aptos" panose="020B0004020202020204" pitchFamily="34" charset="0"/>
              <a:ea typeface="Calibri" panose="020F0502020204030204" pitchFamily="34" charset="0"/>
              <a:cs typeface="Aptos" panose="020B0004020202020204" pitchFamily="34" charset="0"/>
            </a:endParaRPr>
          </a:p>
          <a:p>
            <a:endParaRPr lang="en-GB" sz="800">
              <a:effectLst/>
              <a:latin typeface="Calibri" panose="020F0502020204030204" pitchFamily="34" charset="0"/>
              <a:ea typeface="Times New Roman" panose="02020603050405020304" pitchFamily="18" charset="0"/>
              <a:cs typeface="Aptos" panose="020B0004020202020204" pitchFamily="34" charset="0"/>
            </a:endParaRPr>
          </a:p>
          <a:p>
            <a:endParaRPr lang="en-GB"/>
          </a:p>
        </p:txBody>
      </p:sp>
      <p:sp>
        <p:nvSpPr>
          <p:cNvPr id="17" name="TextBox 16">
            <a:extLst>
              <a:ext uri="{FF2B5EF4-FFF2-40B4-BE49-F238E27FC236}">
                <a16:creationId xmlns:a16="http://schemas.microsoft.com/office/drawing/2014/main" id="{CEA7CF2D-CD8C-7044-5810-864864378786}"/>
              </a:ext>
            </a:extLst>
          </p:cNvPr>
          <p:cNvSpPr txBox="1"/>
          <p:nvPr/>
        </p:nvSpPr>
        <p:spPr>
          <a:xfrm>
            <a:off x="928996" y="3812262"/>
            <a:ext cx="3157354" cy="200055"/>
          </a:xfrm>
          <a:prstGeom prst="rect">
            <a:avLst/>
          </a:prstGeom>
          <a:noFill/>
        </p:spPr>
        <p:txBody>
          <a:bodyPr wrap="square" rtlCol="0">
            <a:spAutoFit/>
          </a:bodyPr>
          <a:lstStyle/>
          <a:p>
            <a:r>
              <a:rPr lang="en-GB" sz="700">
                <a:latin typeface="Calibri" panose="020F0502020204030204" pitchFamily="34" charset="0"/>
              </a:rPr>
              <a:t> </a:t>
            </a:r>
            <a:endParaRPr lang="en-GB" sz="700"/>
          </a:p>
        </p:txBody>
      </p:sp>
      <p:sp>
        <p:nvSpPr>
          <p:cNvPr id="11" name="TextBox 10">
            <a:extLst>
              <a:ext uri="{FF2B5EF4-FFF2-40B4-BE49-F238E27FC236}">
                <a16:creationId xmlns:a16="http://schemas.microsoft.com/office/drawing/2014/main" id="{0B24E458-B2AB-C07E-FB90-B6BE3D5F4213}"/>
              </a:ext>
            </a:extLst>
          </p:cNvPr>
          <p:cNvSpPr txBox="1"/>
          <p:nvPr/>
        </p:nvSpPr>
        <p:spPr>
          <a:xfrm>
            <a:off x="4910985" y="3228446"/>
            <a:ext cx="3456384" cy="307777"/>
          </a:xfrm>
          <a:prstGeom prst="rect">
            <a:avLst/>
          </a:prstGeom>
          <a:noFill/>
        </p:spPr>
        <p:txBody>
          <a:bodyPr wrap="square" lIns="91440" tIns="45720" rIns="91440" bIns="45720" rtlCol="0" anchor="t">
            <a:spAutoFit/>
          </a:bodyPr>
          <a:lstStyle/>
          <a:p>
            <a:pPr algn="ctr" defTabSz="914378"/>
            <a:r>
              <a:rPr lang="en-GB" sz="1400" b="1">
                <a:solidFill>
                  <a:srgbClr val="2C53A1"/>
                </a:solidFill>
                <a:latin typeface="Arial"/>
                <a:cs typeface="Arial"/>
              </a:rPr>
              <a:t>Folkestone – Sunny Sands</a:t>
            </a:r>
            <a:endParaRPr lang="en-GB" sz="1400" b="1">
              <a:solidFill>
                <a:srgbClr val="2C53A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70461A7-D0D6-9954-9C57-65B2A2A9FE7D}"/>
              </a:ext>
            </a:extLst>
          </p:cNvPr>
          <p:cNvSpPr txBox="1"/>
          <p:nvPr/>
        </p:nvSpPr>
        <p:spPr>
          <a:xfrm>
            <a:off x="4635328" y="3387830"/>
            <a:ext cx="4048642" cy="1567032"/>
          </a:xfrm>
          <a:prstGeom prst="rect">
            <a:avLst/>
          </a:prstGeom>
          <a:noFill/>
        </p:spPr>
        <p:txBody>
          <a:bodyPr wrap="square" lIns="91440" tIns="45720" rIns="91440" bIns="45720" rtlCol="0" anchor="t">
            <a:spAutoFit/>
          </a:bodyPr>
          <a:lstStyle/>
          <a:p>
            <a:pPr marL="171450" indent="-171450" algn="l" rtl="0" fontAlgn="base">
              <a:lnSpc>
                <a:spcPct val="150000"/>
              </a:lnSpc>
              <a:buFont typeface="Arial" panose="020B0604020202020204" pitchFamily="34" charset="0"/>
              <a:buChar char="•"/>
            </a:pPr>
            <a:r>
              <a:rPr lang="en-GB" sz="800" i="0" u="none" strike="noStrike">
                <a:solidFill>
                  <a:srgbClr val="292B2D"/>
                </a:solidFill>
                <a:effectLst/>
              </a:rPr>
              <a:t>Illegal Connections team survey of the surface water catchment ongoing.</a:t>
            </a:r>
            <a:r>
              <a:rPr lang="en-US" sz="800" i="0">
                <a:solidFill>
                  <a:srgbClr val="53565A"/>
                </a:solidFill>
                <a:effectLst/>
              </a:rPr>
              <a:t>​</a:t>
            </a:r>
            <a:endParaRPr lang="en-US" sz="800" i="0">
              <a:solidFill>
                <a:srgbClr val="53565A"/>
              </a:solidFill>
              <a:effectLst/>
              <a:cs typeface="Arial"/>
            </a:endParaRPr>
          </a:p>
          <a:p>
            <a:pPr marL="171450" indent="-171450" algn="l" rtl="0" fontAlgn="base">
              <a:lnSpc>
                <a:spcPct val="150000"/>
              </a:lnSpc>
              <a:buFont typeface="Arial" panose="020B0604020202020204" pitchFamily="34" charset="0"/>
              <a:buChar char="•"/>
            </a:pPr>
            <a:r>
              <a:rPr lang="en-GB" sz="800" dirty="0">
                <a:solidFill>
                  <a:srgbClr val="292B2D"/>
                </a:solidFill>
              </a:rPr>
              <a:t>3 properties identified having household waste connected to the surface water system. All resolved</a:t>
            </a:r>
            <a:endParaRPr lang="en-GB" sz="800">
              <a:solidFill>
                <a:srgbClr val="292B2D"/>
              </a:solidFill>
              <a:cs typeface="Arial"/>
            </a:endParaRPr>
          </a:p>
          <a:p>
            <a:pPr marL="171450" indent="-171450" fontAlgn="base">
              <a:lnSpc>
                <a:spcPct val="150000"/>
              </a:lnSpc>
              <a:buFont typeface="Arial" panose="020B0604020202020204" pitchFamily="34" charset="0"/>
              <a:buChar char="•"/>
            </a:pPr>
            <a:r>
              <a:rPr lang="en-GB" sz="800" dirty="0">
                <a:solidFill>
                  <a:schemeClr val="tx1">
                    <a:lumMod val="50000"/>
                  </a:schemeClr>
                </a:solidFill>
              </a:rPr>
              <a:t>Sewer rehabilitation has started. Repair complete in </a:t>
            </a:r>
            <a:r>
              <a:rPr lang="en-US" sz="800" dirty="0">
                <a:solidFill>
                  <a:schemeClr val="tx1">
                    <a:lumMod val="50000"/>
                  </a:schemeClr>
                </a:solidFill>
                <a:cs typeface="Arial"/>
              </a:rPr>
              <a:t>The Bayle, Fairway Avenue, Harbour Way, </a:t>
            </a:r>
            <a:r>
              <a:rPr lang="en-GB" sz="800" dirty="0" err="1">
                <a:solidFill>
                  <a:schemeClr val="tx1">
                    <a:lumMod val="50000"/>
                  </a:schemeClr>
                </a:solidFill>
                <a:cs typeface="Arial"/>
              </a:rPr>
              <a:t>Hasborough</a:t>
            </a:r>
            <a:r>
              <a:rPr lang="en-GB" sz="800" dirty="0">
                <a:solidFill>
                  <a:schemeClr val="tx1">
                    <a:lumMod val="50000"/>
                  </a:schemeClr>
                </a:solidFill>
                <a:cs typeface="Arial"/>
              </a:rPr>
              <a:t> Rd, </a:t>
            </a:r>
            <a:r>
              <a:rPr lang="en-US" sz="800" dirty="0">
                <a:solidFill>
                  <a:schemeClr val="tx1">
                    <a:lumMod val="50000"/>
                  </a:schemeClr>
                </a:solidFill>
                <a:cs typeface="Arial"/>
              </a:rPr>
              <a:t> </a:t>
            </a:r>
            <a:r>
              <a:rPr lang="en-GB" sz="800" dirty="0">
                <a:solidFill>
                  <a:schemeClr val="tx1">
                    <a:lumMod val="50000"/>
                  </a:schemeClr>
                </a:solidFill>
                <a:cs typeface="Arial"/>
              </a:rPr>
              <a:t>Wear Bay Crescent, Sussex Road. </a:t>
            </a:r>
          </a:p>
          <a:p>
            <a:pPr marL="171450" indent="-171450">
              <a:lnSpc>
                <a:spcPct val="150000"/>
              </a:lnSpc>
              <a:buFont typeface="Arial" panose="020B0604020202020204" pitchFamily="34" charset="0"/>
              <a:buChar char="•"/>
            </a:pPr>
            <a:r>
              <a:rPr lang="en-GB" sz="800" dirty="0">
                <a:solidFill>
                  <a:schemeClr val="tx1">
                    <a:lumMod val="50000"/>
                  </a:schemeClr>
                </a:solidFill>
                <a:ea typeface="+mn-lt"/>
                <a:cs typeface="+mn-lt"/>
              </a:rPr>
              <a:t>Folkestone &amp; Hythe District Council and the Environment Agency will gain access to the Harbour Arm to confirm that all toilet facilities are correctly connected and to identify any potential issues</a:t>
            </a:r>
            <a:r>
              <a:rPr lang="en-GB" sz="900" dirty="0">
                <a:solidFill>
                  <a:schemeClr val="tx1">
                    <a:lumMod val="50000"/>
                  </a:schemeClr>
                </a:solidFill>
                <a:ea typeface="+mn-lt"/>
                <a:cs typeface="+mn-lt"/>
              </a:rPr>
              <a:t>.</a:t>
            </a:r>
            <a:endParaRPr lang="en-GB" sz="900" dirty="0">
              <a:solidFill>
                <a:schemeClr val="tx1">
                  <a:lumMod val="50000"/>
                </a:schemeClr>
              </a:solidFill>
              <a:cs typeface="Arial"/>
            </a:endParaRPr>
          </a:p>
        </p:txBody>
      </p:sp>
      <p:sp>
        <p:nvSpPr>
          <p:cNvPr id="12" name="TextBox 11">
            <a:extLst>
              <a:ext uri="{FF2B5EF4-FFF2-40B4-BE49-F238E27FC236}">
                <a16:creationId xmlns:a16="http://schemas.microsoft.com/office/drawing/2014/main" id="{D23B5C70-E53C-94AF-6655-B1D828C1449E}"/>
              </a:ext>
            </a:extLst>
          </p:cNvPr>
          <p:cNvSpPr txBox="1"/>
          <p:nvPr/>
        </p:nvSpPr>
        <p:spPr>
          <a:xfrm>
            <a:off x="615520" y="3134988"/>
            <a:ext cx="3753809" cy="2085186"/>
          </a:xfrm>
          <a:prstGeom prst="rect">
            <a:avLst/>
          </a:prstGeom>
          <a:noFill/>
        </p:spPr>
        <p:txBody>
          <a:bodyPr wrap="square" lIns="91440" tIns="45720" rIns="91440" bIns="45720" rtlCol="0" anchor="t">
            <a:spAutoFit/>
          </a:bodyPr>
          <a:lstStyle/>
          <a:p>
            <a:pPr marL="171450" indent="-171450" algn="l" rtl="0" fontAlgn="base">
              <a:lnSpc>
                <a:spcPct val="150000"/>
              </a:lnSpc>
              <a:buFont typeface="Arial" panose="020B0604020202020204" pitchFamily="34" charset="0"/>
              <a:buChar char="•"/>
            </a:pPr>
            <a:r>
              <a:rPr lang="en-GB" sz="900" b="0" i="0" u="none" strike="noStrike">
                <a:solidFill>
                  <a:srgbClr val="292B2D"/>
                </a:solidFill>
                <a:effectLst/>
                <a:latin typeface="Arial"/>
                <a:cs typeface="Arial"/>
              </a:rPr>
              <a:t>Continued investigations to check cess pits and where possible, connect to mains drainage </a:t>
            </a:r>
          </a:p>
          <a:p>
            <a:pPr marL="171450" indent="-171450" fontAlgn="base">
              <a:lnSpc>
                <a:spcPct val="150000"/>
              </a:lnSpc>
              <a:buFont typeface="Arial" panose="020B0604020202020204" pitchFamily="34" charset="0"/>
              <a:buChar char="•"/>
            </a:pPr>
            <a:r>
              <a:rPr lang="en-GB" sz="900">
                <a:solidFill>
                  <a:srgbClr val="292B2D"/>
                </a:solidFill>
                <a:cs typeface="Arial"/>
              </a:rPr>
              <a:t>Working with Folkestone &amp; Hythe council &amp; EA to progress </a:t>
            </a:r>
            <a:endParaRPr lang="en-US" sz="900">
              <a:solidFill>
                <a:srgbClr val="53565A"/>
              </a:solidFill>
              <a:cs typeface="Arial"/>
            </a:endParaRPr>
          </a:p>
          <a:p>
            <a:pPr marL="171450" indent="-171450" algn="l" rtl="0" fontAlgn="base">
              <a:lnSpc>
                <a:spcPct val="150000"/>
              </a:lnSpc>
              <a:buFont typeface="Arial" panose="020B0604020202020204" pitchFamily="34" charset="0"/>
              <a:buChar char="•"/>
            </a:pPr>
            <a:r>
              <a:rPr lang="en-GB" sz="900">
                <a:solidFill>
                  <a:srgbClr val="292B2D"/>
                </a:solidFill>
                <a:latin typeface="Arial"/>
                <a:cs typeface="Arial"/>
              </a:rPr>
              <a:t>Coast Drive WPS &amp; Vacuum system site visit to understand capacity to connect more properties</a:t>
            </a:r>
            <a:endParaRPr lang="en-GB" sz="900" b="0" i="0" u="none" strike="noStrike">
              <a:solidFill>
                <a:srgbClr val="292B2D"/>
              </a:solidFill>
              <a:effectLst/>
              <a:latin typeface="Arial"/>
              <a:cs typeface="Arial"/>
            </a:endParaRPr>
          </a:p>
          <a:p>
            <a:pPr marL="171450" indent="-171450">
              <a:lnSpc>
                <a:spcPct val="150000"/>
              </a:lnSpc>
              <a:buFont typeface="Arial" panose="020B0604020202020204" pitchFamily="34" charset="0"/>
              <a:buChar char="•"/>
            </a:pPr>
            <a:r>
              <a:rPr lang="en-GB" sz="900" dirty="0">
                <a:solidFill>
                  <a:srgbClr val="292B2D"/>
                </a:solidFill>
                <a:cs typeface="Arial"/>
              </a:rPr>
              <a:t>Plans in development to focus attention on the ground </a:t>
            </a:r>
            <a:r>
              <a:rPr lang="en-GB" sz="900">
                <a:solidFill>
                  <a:srgbClr val="292B2D"/>
                </a:solidFill>
                <a:cs typeface="Arial"/>
              </a:rPr>
              <a:t>investigations, Sampling of ditch network ,Water stream</a:t>
            </a:r>
            <a:r>
              <a:rPr lang="en-GB" sz="900" dirty="0">
                <a:solidFill>
                  <a:srgbClr val="292B2D"/>
                </a:solidFill>
                <a:cs typeface="Arial"/>
              </a:rPr>
              <a:t> of New </a:t>
            </a:r>
            <a:r>
              <a:rPr lang="en-GB" sz="900">
                <a:solidFill>
                  <a:srgbClr val="292B2D"/>
                </a:solidFill>
                <a:cs typeface="Arial"/>
              </a:rPr>
              <a:t>Romney WTW  and Victoria road development.</a:t>
            </a:r>
            <a:endParaRPr lang="en-GB">
              <a:cs typeface="Arial"/>
            </a:endParaRPr>
          </a:p>
          <a:p>
            <a:pPr marL="171450" indent="-171450">
              <a:lnSpc>
                <a:spcPct val="150000"/>
              </a:lnSpc>
              <a:buFont typeface="Arial" panose="020B0604020202020204" pitchFamily="34" charset="0"/>
              <a:buChar char="•"/>
            </a:pPr>
            <a:endParaRPr lang="en-GB" sz="900" dirty="0">
              <a:solidFill>
                <a:srgbClr val="292B2D"/>
              </a:solidFill>
              <a:cs typeface="Arial"/>
            </a:endParaRPr>
          </a:p>
          <a:p>
            <a:endParaRPr lang="en-GB" sz="800">
              <a:solidFill>
                <a:srgbClr val="53565A"/>
              </a:solidFill>
              <a:cs typeface="Arial"/>
            </a:endParaRPr>
          </a:p>
        </p:txBody>
      </p:sp>
    </p:spTree>
    <p:extLst>
      <p:ext uri="{BB962C8B-B14F-4D97-AF65-F5344CB8AC3E}">
        <p14:creationId xmlns:p14="http://schemas.microsoft.com/office/powerpoint/2010/main" val="3006249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E341A-44C9-B2FD-A5AC-459487689130}"/>
              </a:ext>
            </a:extLst>
          </p:cNvPr>
          <p:cNvSpPr>
            <a:spLocks noGrp="1"/>
          </p:cNvSpPr>
          <p:nvPr>
            <p:ph type="title"/>
          </p:nvPr>
        </p:nvSpPr>
        <p:spPr/>
        <p:txBody>
          <a:bodyPr/>
          <a:lstStyle/>
          <a:p>
            <a:r>
              <a:rPr lang="en-GB">
                <a:cs typeface="Arial"/>
              </a:rPr>
              <a:t>Appendix </a:t>
            </a:r>
          </a:p>
        </p:txBody>
      </p:sp>
      <p:sp>
        <p:nvSpPr>
          <p:cNvPr id="3" name="Slide Number Placeholder 2">
            <a:extLst>
              <a:ext uri="{FF2B5EF4-FFF2-40B4-BE49-F238E27FC236}">
                <a16:creationId xmlns:a16="http://schemas.microsoft.com/office/drawing/2014/main" id="{FB9F73AD-600E-D863-21C6-7988CD0623B0}"/>
              </a:ext>
            </a:extLst>
          </p:cNvPr>
          <p:cNvSpPr>
            <a:spLocks noGrp="1"/>
          </p:cNvSpPr>
          <p:nvPr>
            <p:ph type="sldNum" sz="quarter" idx="11"/>
          </p:nvPr>
        </p:nvSpPr>
        <p:spPr/>
        <p:txBody>
          <a:bodyPr/>
          <a:lstStyle/>
          <a:p>
            <a:fld id="{E68B66A6-FD11-43D4-B666-F3E94C391CA6}" type="slidenum">
              <a:rPr lang="en-GB" smtClean="0"/>
              <a:pPr/>
              <a:t>22</a:t>
            </a:fld>
            <a:endParaRPr lang="en-GB"/>
          </a:p>
        </p:txBody>
      </p:sp>
      <p:sp>
        <p:nvSpPr>
          <p:cNvPr id="4" name="Content Placeholder 3">
            <a:extLst>
              <a:ext uri="{FF2B5EF4-FFF2-40B4-BE49-F238E27FC236}">
                <a16:creationId xmlns:a16="http://schemas.microsoft.com/office/drawing/2014/main" id="{45650DDE-CFA5-8A11-C64F-A4A69F2FAD77}"/>
              </a:ext>
            </a:extLst>
          </p:cNvPr>
          <p:cNvSpPr>
            <a:spLocks noGrp="1"/>
          </p:cNvSpPr>
          <p:nvPr>
            <p:ph idx="1"/>
          </p:nvPr>
        </p:nvSpPr>
        <p:spPr/>
        <p:txBody>
          <a:bodyPr/>
          <a:lstStyle/>
          <a:p>
            <a:r>
              <a:rPr lang="en-GB" sz="1400"/>
              <a:t>EA Investigatory Sample Data: Geomeans and 90</a:t>
            </a:r>
            <a:r>
              <a:rPr lang="en-GB" sz="1400" baseline="30000"/>
              <a:t>th</a:t>
            </a:r>
            <a:r>
              <a:rPr lang="en-GB" sz="1400"/>
              <a:t> Percentiles 2025</a:t>
            </a:r>
          </a:p>
          <a:p>
            <a:r>
              <a:rPr lang="en-GB" sz="1400"/>
              <a:t>Shadow Sample Locations</a:t>
            </a:r>
          </a:p>
          <a:p>
            <a:r>
              <a:rPr lang="en-GB" sz="1400"/>
              <a:t>Elevated Shadow Sample Results: </a:t>
            </a:r>
            <a:r>
              <a:rPr lang="en-GB" sz="1400" err="1"/>
              <a:t>Littlestone</a:t>
            </a:r>
            <a:r>
              <a:rPr lang="en-GB" sz="1400"/>
              <a:t>, Dymchurch, St Mary’s Bay and Folkestone</a:t>
            </a:r>
          </a:p>
        </p:txBody>
      </p:sp>
    </p:spTree>
    <p:extLst>
      <p:ext uri="{BB962C8B-B14F-4D97-AF65-F5344CB8AC3E}">
        <p14:creationId xmlns:p14="http://schemas.microsoft.com/office/powerpoint/2010/main" val="1523181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3CEA2-9E71-F410-0810-BD07512D36EE}"/>
              </a:ext>
            </a:extLst>
          </p:cNvPr>
          <p:cNvSpPr>
            <a:spLocks noGrp="1"/>
          </p:cNvSpPr>
          <p:nvPr>
            <p:ph type="title"/>
          </p:nvPr>
        </p:nvSpPr>
        <p:spPr>
          <a:xfrm>
            <a:off x="197871" y="69565"/>
            <a:ext cx="8208456" cy="491544"/>
          </a:xfrm>
          <a:solidFill>
            <a:schemeClr val="bg1"/>
          </a:solidFill>
        </p:spPr>
        <p:txBody>
          <a:bodyPr/>
          <a:lstStyle/>
          <a:p>
            <a:r>
              <a:rPr lang="en-GB" sz="1800"/>
              <a:t>EA Investigatory Sample Data: Geomeans and 90</a:t>
            </a:r>
            <a:r>
              <a:rPr lang="en-GB" sz="1800" baseline="30000"/>
              <a:t>th</a:t>
            </a:r>
            <a:r>
              <a:rPr lang="en-GB" sz="1800"/>
              <a:t> Percentiles 2025</a:t>
            </a:r>
          </a:p>
        </p:txBody>
      </p:sp>
      <p:sp>
        <p:nvSpPr>
          <p:cNvPr id="3" name="Slide Number Placeholder 2">
            <a:extLst>
              <a:ext uri="{FF2B5EF4-FFF2-40B4-BE49-F238E27FC236}">
                <a16:creationId xmlns:a16="http://schemas.microsoft.com/office/drawing/2014/main" id="{2EF56EAC-F71B-1F84-21DA-19E80AEBC343}"/>
              </a:ext>
            </a:extLst>
          </p:cNvPr>
          <p:cNvSpPr>
            <a:spLocks noGrp="1"/>
          </p:cNvSpPr>
          <p:nvPr>
            <p:ph type="sldNum" sz="quarter" idx="11"/>
          </p:nvPr>
        </p:nvSpPr>
        <p:spPr/>
        <p:txBody>
          <a:bodyPr/>
          <a:lstStyle/>
          <a:p>
            <a:fld id="{E68B66A6-FD11-43D4-B666-F3E94C391CA6}" type="slidenum">
              <a:rPr lang="en-GB" smtClean="0"/>
              <a:pPr/>
              <a:t>23</a:t>
            </a:fld>
            <a:endParaRPr lang="en-GB"/>
          </a:p>
        </p:txBody>
      </p:sp>
      <p:pic>
        <p:nvPicPr>
          <p:cNvPr id="11" name="Picture 10">
            <a:extLst>
              <a:ext uri="{FF2B5EF4-FFF2-40B4-BE49-F238E27FC236}">
                <a16:creationId xmlns:a16="http://schemas.microsoft.com/office/drawing/2014/main" id="{6F0E561E-55CA-45B4-70F1-C04D740E9EB3}"/>
              </a:ext>
            </a:extLst>
          </p:cNvPr>
          <p:cNvPicPr>
            <a:picLocks noChangeAspect="1"/>
          </p:cNvPicPr>
          <p:nvPr/>
        </p:nvPicPr>
        <p:blipFill>
          <a:blip r:embed="rId2"/>
          <a:stretch>
            <a:fillRect/>
          </a:stretch>
        </p:blipFill>
        <p:spPr>
          <a:xfrm>
            <a:off x="3359317" y="1225426"/>
            <a:ext cx="3333499" cy="1898908"/>
          </a:xfrm>
          <a:prstGeom prst="rect">
            <a:avLst/>
          </a:prstGeom>
        </p:spPr>
      </p:pic>
      <p:pic>
        <p:nvPicPr>
          <p:cNvPr id="13" name="Picture 12">
            <a:extLst>
              <a:ext uri="{FF2B5EF4-FFF2-40B4-BE49-F238E27FC236}">
                <a16:creationId xmlns:a16="http://schemas.microsoft.com/office/drawing/2014/main" id="{F08C87A2-FB2F-C1B5-0F54-08E43D7171CA}"/>
              </a:ext>
            </a:extLst>
          </p:cNvPr>
          <p:cNvPicPr>
            <a:picLocks noChangeAspect="1"/>
          </p:cNvPicPr>
          <p:nvPr/>
        </p:nvPicPr>
        <p:blipFill>
          <a:blip r:embed="rId3"/>
          <a:stretch>
            <a:fillRect/>
          </a:stretch>
        </p:blipFill>
        <p:spPr>
          <a:xfrm>
            <a:off x="0" y="3124335"/>
            <a:ext cx="3359318" cy="2019165"/>
          </a:xfrm>
          <a:prstGeom prst="rect">
            <a:avLst/>
          </a:prstGeom>
        </p:spPr>
      </p:pic>
      <p:pic>
        <p:nvPicPr>
          <p:cNvPr id="15" name="Picture 14">
            <a:extLst>
              <a:ext uri="{FF2B5EF4-FFF2-40B4-BE49-F238E27FC236}">
                <a16:creationId xmlns:a16="http://schemas.microsoft.com/office/drawing/2014/main" id="{252F2F92-C1F9-1E31-2DA6-230950D86DFB}"/>
              </a:ext>
            </a:extLst>
          </p:cNvPr>
          <p:cNvPicPr>
            <a:picLocks noChangeAspect="1"/>
          </p:cNvPicPr>
          <p:nvPr/>
        </p:nvPicPr>
        <p:blipFill>
          <a:blip r:embed="rId4"/>
          <a:stretch>
            <a:fillRect/>
          </a:stretch>
        </p:blipFill>
        <p:spPr>
          <a:xfrm>
            <a:off x="3346408" y="3124334"/>
            <a:ext cx="3359318" cy="2019165"/>
          </a:xfrm>
          <a:prstGeom prst="rect">
            <a:avLst/>
          </a:prstGeom>
        </p:spPr>
      </p:pic>
      <p:sp>
        <p:nvSpPr>
          <p:cNvPr id="18" name="TextBox 17">
            <a:extLst>
              <a:ext uri="{FF2B5EF4-FFF2-40B4-BE49-F238E27FC236}">
                <a16:creationId xmlns:a16="http://schemas.microsoft.com/office/drawing/2014/main" id="{9EF5B845-C5D5-ACEA-FED1-14EE6CEC8E00}"/>
              </a:ext>
            </a:extLst>
          </p:cNvPr>
          <p:cNvSpPr txBox="1"/>
          <p:nvPr/>
        </p:nvSpPr>
        <p:spPr>
          <a:xfrm>
            <a:off x="323528" y="648473"/>
            <a:ext cx="6504709" cy="369332"/>
          </a:xfrm>
          <a:prstGeom prst="rect">
            <a:avLst/>
          </a:prstGeom>
          <a:noFill/>
        </p:spPr>
        <p:txBody>
          <a:bodyPr wrap="square" rtlCol="0">
            <a:spAutoFit/>
          </a:bodyPr>
          <a:lstStyle/>
          <a:p>
            <a:r>
              <a:rPr lang="en-GB" sz="900"/>
              <a:t>The below charts show the geomean and 90</a:t>
            </a:r>
            <a:r>
              <a:rPr lang="en-GB" sz="900" baseline="30000"/>
              <a:t>th</a:t>
            </a:r>
            <a:r>
              <a:rPr lang="en-GB" sz="900"/>
              <a:t> percentile for Intestinal Enterococci and </a:t>
            </a:r>
            <a:r>
              <a:rPr lang="en-GB" sz="900" err="1"/>
              <a:t>e.Coli</a:t>
            </a:r>
            <a:r>
              <a:rPr lang="en-GB" sz="900"/>
              <a:t> results from EA Investigatory sample results across the Bathing water season</a:t>
            </a:r>
          </a:p>
        </p:txBody>
      </p:sp>
      <p:sp>
        <p:nvSpPr>
          <p:cNvPr id="21" name="TextBox 20">
            <a:extLst>
              <a:ext uri="{FF2B5EF4-FFF2-40B4-BE49-F238E27FC236}">
                <a16:creationId xmlns:a16="http://schemas.microsoft.com/office/drawing/2014/main" id="{BF91DDEC-AB32-B1B1-605E-200525A957DA}"/>
              </a:ext>
            </a:extLst>
          </p:cNvPr>
          <p:cNvSpPr txBox="1"/>
          <p:nvPr/>
        </p:nvSpPr>
        <p:spPr>
          <a:xfrm>
            <a:off x="7135092" y="4012470"/>
            <a:ext cx="1454726" cy="784830"/>
          </a:xfrm>
          <a:prstGeom prst="rect">
            <a:avLst/>
          </a:prstGeom>
          <a:noFill/>
        </p:spPr>
        <p:txBody>
          <a:bodyPr wrap="square" rtlCol="0">
            <a:spAutoFit/>
          </a:bodyPr>
          <a:lstStyle/>
          <a:p>
            <a:r>
              <a:rPr lang="en-GB" sz="900"/>
              <a:t>Sandgate and Hythe have not been included as there are no EA investigatory sample results available</a:t>
            </a:r>
          </a:p>
        </p:txBody>
      </p:sp>
      <p:pic>
        <p:nvPicPr>
          <p:cNvPr id="23" name="Picture 22">
            <a:extLst>
              <a:ext uri="{FF2B5EF4-FFF2-40B4-BE49-F238E27FC236}">
                <a16:creationId xmlns:a16="http://schemas.microsoft.com/office/drawing/2014/main" id="{7E3CD634-F962-7D37-84A9-4E0E640728F1}"/>
              </a:ext>
            </a:extLst>
          </p:cNvPr>
          <p:cNvPicPr>
            <a:picLocks noChangeAspect="1"/>
          </p:cNvPicPr>
          <p:nvPr/>
        </p:nvPicPr>
        <p:blipFill>
          <a:blip r:embed="rId5"/>
          <a:stretch>
            <a:fillRect/>
          </a:stretch>
        </p:blipFill>
        <p:spPr>
          <a:xfrm>
            <a:off x="1" y="1226127"/>
            <a:ext cx="3346408" cy="1898207"/>
          </a:xfrm>
          <a:prstGeom prst="rect">
            <a:avLst/>
          </a:prstGeom>
        </p:spPr>
      </p:pic>
    </p:spTree>
    <p:extLst>
      <p:ext uri="{BB962C8B-B14F-4D97-AF65-F5344CB8AC3E}">
        <p14:creationId xmlns:p14="http://schemas.microsoft.com/office/powerpoint/2010/main" val="2161155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0ACD6-0BF8-D4B8-347A-4B8BFA756B94}"/>
              </a:ext>
            </a:extLst>
          </p:cNvPr>
          <p:cNvSpPr>
            <a:spLocks noGrp="1"/>
          </p:cNvSpPr>
          <p:nvPr>
            <p:ph type="title"/>
          </p:nvPr>
        </p:nvSpPr>
        <p:spPr>
          <a:xfrm>
            <a:off x="646729" y="135491"/>
            <a:ext cx="3421113" cy="432545"/>
          </a:xfrm>
        </p:spPr>
        <p:txBody>
          <a:bodyPr/>
          <a:lstStyle/>
          <a:p>
            <a:r>
              <a:rPr lang="en-GB"/>
              <a:t>Shadow Sample Locations</a:t>
            </a:r>
          </a:p>
        </p:txBody>
      </p:sp>
      <p:sp>
        <p:nvSpPr>
          <p:cNvPr id="3" name="Slide Number Placeholder 2">
            <a:extLst>
              <a:ext uri="{FF2B5EF4-FFF2-40B4-BE49-F238E27FC236}">
                <a16:creationId xmlns:a16="http://schemas.microsoft.com/office/drawing/2014/main" id="{F9B27DBA-8D2F-9BEF-BC86-6F0B904C7CE9}"/>
              </a:ext>
            </a:extLst>
          </p:cNvPr>
          <p:cNvSpPr>
            <a:spLocks noGrp="1"/>
          </p:cNvSpPr>
          <p:nvPr>
            <p:ph type="sldNum" sz="quarter" idx="11"/>
          </p:nvPr>
        </p:nvSpPr>
        <p:spPr/>
        <p:txBody>
          <a:bodyPr/>
          <a:lstStyle/>
          <a:p>
            <a:fld id="{E68B66A6-FD11-43D4-B666-F3E94C391CA6}" type="slidenum">
              <a:rPr lang="en-GB" smtClean="0"/>
              <a:pPr/>
              <a:t>24</a:t>
            </a:fld>
            <a:endParaRPr lang="en-GB"/>
          </a:p>
        </p:txBody>
      </p:sp>
      <p:graphicFrame>
        <p:nvGraphicFramePr>
          <p:cNvPr id="10" name="Table 9">
            <a:extLst>
              <a:ext uri="{FF2B5EF4-FFF2-40B4-BE49-F238E27FC236}">
                <a16:creationId xmlns:a16="http://schemas.microsoft.com/office/drawing/2014/main" id="{4CE468E4-3F85-0B82-06CF-26AEC4E63C04}"/>
              </a:ext>
            </a:extLst>
          </p:cNvPr>
          <p:cNvGraphicFramePr>
            <a:graphicFrameLocks noGrp="1"/>
          </p:cNvGraphicFramePr>
          <p:nvPr/>
        </p:nvGraphicFramePr>
        <p:xfrm>
          <a:off x="323528" y="934235"/>
          <a:ext cx="7999180" cy="3725747"/>
        </p:xfrm>
        <a:graphic>
          <a:graphicData uri="http://schemas.openxmlformats.org/drawingml/2006/table">
            <a:tbl>
              <a:tblPr/>
              <a:tblGrid>
                <a:gridCol w="473108">
                  <a:extLst>
                    <a:ext uri="{9D8B030D-6E8A-4147-A177-3AD203B41FA5}">
                      <a16:colId xmlns:a16="http://schemas.microsoft.com/office/drawing/2014/main" val="3126528654"/>
                    </a:ext>
                  </a:extLst>
                </a:gridCol>
                <a:gridCol w="822938">
                  <a:extLst>
                    <a:ext uri="{9D8B030D-6E8A-4147-A177-3AD203B41FA5}">
                      <a16:colId xmlns:a16="http://schemas.microsoft.com/office/drawing/2014/main" val="3523755032"/>
                    </a:ext>
                  </a:extLst>
                </a:gridCol>
                <a:gridCol w="340097">
                  <a:extLst>
                    <a:ext uri="{9D8B030D-6E8A-4147-A177-3AD203B41FA5}">
                      <a16:colId xmlns:a16="http://schemas.microsoft.com/office/drawing/2014/main" val="326431103"/>
                    </a:ext>
                  </a:extLst>
                </a:gridCol>
                <a:gridCol w="379163">
                  <a:extLst>
                    <a:ext uri="{9D8B030D-6E8A-4147-A177-3AD203B41FA5}">
                      <a16:colId xmlns:a16="http://schemas.microsoft.com/office/drawing/2014/main" val="4132967064"/>
                    </a:ext>
                  </a:extLst>
                </a:gridCol>
                <a:gridCol w="441207">
                  <a:extLst>
                    <a:ext uri="{9D8B030D-6E8A-4147-A177-3AD203B41FA5}">
                      <a16:colId xmlns:a16="http://schemas.microsoft.com/office/drawing/2014/main" val="3754127039"/>
                    </a:ext>
                  </a:extLst>
                </a:gridCol>
                <a:gridCol w="726154">
                  <a:extLst>
                    <a:ext uri="{9D8B030D-6E8A-4147-A177-3AD203B41FA5}">
                      <a16:colId xmlns:a16="http://schemas.microsoft.com/office/drawing/2014/main" val="885704813"/>
                    </a:ext>
                  </a:extLst>
                </a:gridCol>
                <a:gridCol w="340097">
                  <a:extLst>
                    <a:ext uri="{9D8B030D-6E8A-4147-A177-3AD203B41FA5}">
                      <a16:colId xmlns:a16="http://schemas.microsoft.com/office/drawing/2014/main" val="108793952"/>
                    </a:ext>
                  </a:extLst>
                </a:gridCol>
                <a:gridCol w="379163">
                  <a:extLst>
                    <a:ext uri="{9D8B030D-6E8A-4147-A177-3AD203B41FA5}">
                      <a16:colId xmlns:a16="http://schemas.microsoft.com/office/drawing/2014/main" val="1526185865"/>
                    </a:ext>
                  </a:extLst>
                </a:gridCol>
                <a:gridCol w="450454">
                  <a:extLst>
                    <a:ext uri="{9D8B030D-6E8A-4147-A177-3AD203B41FA5}">
                      <a16:colId xmlns:a16="http://schemas.microsoft.com/office/drawing/2014/main" val="1159576657"/>
                    </a:ext>
                  </a:extLst>
                </a:gridCol>
                <a:gridCol w="985768">
                  <a:extLst>
                    <a:ext uri="{9D8B030D-6E8A-4147-A177-3AD203B41FA5}">
                      <a16:colId xmlns:a16="http://schemas.microsoft.com/office/drawing/2014/main" val="1461041471"/>
                    </a:ext>
                  </a:extLst>
                </a:gridCol>
                <a:gridCol w="340097">
                  <a:extLst>
                    <a:ext uri="{9D8B030D-6E8A-4147-A177-3AD203B41FA5}">
                      <a16:colId xmlns:a16="http://schemas.microsoft.com/office/drawing/2014/main" val="2144286091"/>
                    </a:ext>
                  </a:extLst>
                </a:gridCol>
                <a:gridCol w="379163">
                  <a:extLst>
                    <a:ext uri="{9D8B030D-6E8A-4147-A177-3AD203B41FA5}">
                      <a16:colId xmlns:a16="http://schemas.microsoft.com/office/drawing/2014/main" val="3736275852"/>
                    </a:ext>
                  </a:extLst>
                </a:gridCol>
                <a:gridCol w="395248">
                  <a:extLst>
                    <a:ext uri="{9D8B030D-6E8A-4147-A177-3AD203B41FA5}">
                      <a16:colId xmlns:a16="http://schemas.microsoft.com/office/drawing/2014/main" val="434803814"/>
                    </a:ext>
                  </a:extLst>
                </a:gridCol>
                <a:gridCol w="827263">
                  <a:extLst>
                    <a:ext uri="{9D8B030D-6E8A-4147-A177-3AD203B41FA5}">
                      <a16:colId xmlns:a16="http://schemas.microsoft.com/office/drawing/2014/main" val="385285193"/>
                    </a:ext>
                  </a:extLst>
                </a:gridCol>
                <a:gridCol w="340097">
                  <a:extLst>
                    <a:ext uri="{9D8B030D-6E8A-4147-A177-3AD203B41FA5}">
                      <a16:colId xmlns:a16="http://schemas.microsoft.com/office/drawing/2014/main" val="1374568390"/>
                    </a:ext>
                  </a:extLst>
                </a:gridCol>
                <a:gridCol w="379163">
                  <a:extLst>
                    <a:ext uri="{9D8B030D-6E8A-4147-A177-3AD203B41FA5}">
                      <a16:colId xmlns:a16="http://schemas.microsoft.com/office/drawing/2014/main" val="4084412374"/>
                    </a:ext>
                  </a:extLst>
                </a:gridCol>
              </a:tblGrid>
              <a:tr h="179498">
                <a:tc>
                  <a:txBody>
                    <a:bodyPr/>
                    <a:lstStyle/>
                    <a:p>
                      <a:pPr algn="l" rtl="0" fontAlgn="b">
                        <a:buNone/>
                      </a:pPr>
                      <a:r>
                        <a:rPr lang="en-GB" sz="700" b="1" i="0" u="none" strike="noStrike">
                          <a:solidFill>
                            <a:srgbClr val="000000"/>
                          </a:solidFill>
                          <a:effectLst/>
                          <a:latin typeface="Aptos Narrow" panose="020B0004020202020204" pitchFamily="34" charset="0"/>
                        </a:rPr>
                        <a:t>Dymchurch</a:t>
                      </a:r>
                    </a:p>
                  </a:txBody>
                  <a:tcPr marL="6904" marR="6904" marT="6904"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1" i="0" u="none" strike="noStrike">
                          <a:solidFill>
                            <a:srgbClr val="000000"/>
                          </a:solidFill>
                          <a:effectLst/>
                          <a:latin typeface="Aptos Narrow" panose="020B0004020202020204" pitchFamily="34" charset="0"/>
                        </a:rPr>
                        <a:t>Location/Description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1" i="0" u="none" strike="noStrike">
                          <a:solidFill>
                            <a:srgbClr val="000000"/>
                          </a:solidFill>
                          <a:effectLst/>
                          <a:latin typeface="Aptos Narrow" panose="020B0004020202020204" pitchFamily="34" charset="0"/>
                        </a:rPr>
                        <a:t>Easting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1" i="0" u="none" strike="noStrike">
                          <a:solidFill>
                            <a:srgbClr val="000000"/>
                          </a:solidFill>
                          <a:effectLst/>
                          <a:latin typeface="Aptos Narrow" panose="020B0004020202020204" pitchFamily="34" charset="0"/>
                        </a:rPr>
                        <a:t>Northing </a:t>
                      </a:r>
                    </a:p>
                  </a:txBody>
                  <a:tcPr marL="6904" marR="6904" marT="6904"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1" i="0" u="none" strike="noStrike" err="1">
                          <a:solidFill>
                            <a:srgbClr val="000000"/>
                          </a:solidFill>
                          <a:effectLst/>
                          <a:latin typeface="Aptos Narrow" panose="020B0004020202020204" pitchFamily="34" charset="0"/>
                        </a:rPr>
                        <a:t>Littlestone</a:t>
                      </a:r>
                      <a:endParaRPr lang="en-GB" sz="700" b="1" i="0" u="none" strike="noStrike">
                        <a:solidFill>
                          <a:srgbClr val="000000"/>
                        </a:solidFill>
                        <a:effectLst/>
                        <a:latin typeface="Aptos Narrow" panose="020B0004020202020204" pitchFamily="34" charset="0"/>
                      </a:endParaRPr>
                    </a:p>
                  </a:txBody>
                  <a:tcPr marL="6904" marR="6904" marT="6904"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1" i="0" u="none" strike="noStrike">
                          <a:solidFill>
                            <a:srgbClr val="000000"/>
                          </a:solidFill>
                          <a:effectLst/>
                          <a:latin typeface="Aptos Narrow" panose="020B0004020202020204" pitchFamily="34" charset="0"/>
                        </a:rPr>
                        <a:t>Location/Description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1" i="0" u="none" strike="noStrike">
                          <a:solidFill>
                            <a:srgbClr val="000000"/>
                          </a:solidFill>
                          <a:effectLst/>
                          <a:latin typeface="Aptos Narrow" panose="020B0004020202020204" pitchFamily="34" charset="0"/>
                        </a:rPr>
                        <a:t>Easting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1" i="0" u="none" strike="noStrike">
                          <a:solidFill>
                            <a:srgbClr val="000000"/>
                          </a:solidFill>
                          <a:effectLst/>
                          <a:latin typeface="Aptos Narrow" panose="020B0004020202020204" pitchFamily="34" charset="0"/>
                        </a:rPr>
                        <a:t>Northing </a:t>
                      </a:r>
                    </a:p>
                  </a:txBody>
                  <a:tcPr marL="6904" marR="6904" marT="6904"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1" i="0" u="none" strike="noStrike">
                          <a:solidFill>
                            <a:srgbClr val="000000"/>
                          </a:solidFill>
                          <a:effectLst/>
                          <a:latin typeface="Aptos Narrow" panose="020B0004020202020204" pitchFamily="34" charset="0"/>
                        </a:rPr>
                        <a:t>Folkestone</a:t>
                      </a:r>
                    </a:p>
                  </a:txBody>
                  <a:tcPr marL="6904" marR="6904" marT="6904"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1" i="0" u="none" strike="noStrike">
                          <a:solidFill>
                            <a:srgbClr val="000000"/>
                          </a:solidFill>
                          <a:effectLst/>
                          <a:latin typeface="Aptos Narrow" panose="020B0004020202020204" pitchFamily="34" charset="0"/>
                        </a:rPr>
                        <a:t>Location/Description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1" i="0" u="none" strike="noStrike">
                          <a:solidFill>
                            <a:srgbClr val="000000"/>
                          </a:solidFill>
                          <a:effectLst/>
                          <a:latin typeface="Aptos Narrow" panose="020B0004020202020204" pitchFamily="34" charset="0"/>
                        </a:rPr>
                        <a:t>Easting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1" i="0" u="none" strike="noStrike">
                          <a:solidFill>
                            <a:srgbClr val="000000"/>
                          </a:solidFill>
                          <a:effectLst/>
                          <a:latin typeface="Aptos Narrow" panose="020B0004020202020204" pitchFamily="34" charset="0"/>
                        </a:rPr>
                        <a:t>Northing </a:t>
                      </a:r>
                    </a:p>
                  </a:txBody>
                  <a:tcPr marL="6904" marR="6904" marT="6904"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1" i="0" u="none" strike="noStrike">
                          <a:solidFill>
                            <a:srgbClr val="000000"/>
                          </a:solidFill>
                          <a:effectLst/>
                          <a:latin typeface="Aptos Narrow" panose="020B0004020202020204" pitchFamily="34" charset="0"/>
                        </a:rPr>
                        <a:t>St Mary's Bay</a:t>
                      </a:r>
                    </a:p>
                  </a:txBody>
                  <a:tcPr marL="6904" marR="6904" marT="6904"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1" i="0" u="none" strike="noStrike">
                          <a:solidFill>
                            <a:srgbClr val="000000"/>
                          </a:solidFill>
                          <a:effectLst/>
                          <a:latin typeface="Aptos Narrow" panose="020B0004020202020204" pitchFamily="34" charset="0"/>
                        </a:rPr>
                        <a:t>Location/Description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1" i="0" u="none" strike="noStrike">
                          <a:solidFill>
                            <a:srgbClr val="000000"/>
                          </a:solidFill>
                          <a:effectLst/>
                          <a:latin typeface="Aptos Narrow" panose="020B0004020202020204" pitchFamily="34" charset="0"/>
                        </a:rPr>
                        <a:t>Easting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1" i="0" u="none" strike="noStrike">
                          <a:solidFill>
                            <a:srgbClr val="000000"/>
                          </a:solidFill>
                          <a:effectLst/>
                          <a:latin typeface="Aptos Narrow" panose="020B0004020202020204" pitchFamily="34" charset="0"/>
                        </a:rPr>
                        <a:t>Northing </a:t>
                      </a:r>
                    </a:p>
                  </a:txBody>
                  <a:tcPr marL="6904" marR="6904" marT="6904"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42725439"/>
                  </a:ext>
                </a:extLst>
              </a:tr>
              <a:tr h="441842">
                <a:tc>
                  <a:txBody>
                    <a:bodyPr/>
                    <a:lstStyle/>
                    <a:p>
                      <a:pPr algn="l" rtl="0" fontAlgn="b">
                        <a:buNone/>
                      </a:pPr>
                      <a:r>
                        <a:rPr lang="en-GB" sz="700" b="0" i="0" u="none" strike="noStrike">
                          <a:solidFill>
                            <a:srgbClr val="000000"/>
                          </a:solidFill>
                          <a:effectLst/>
                          <a:latin typeface="Aptos Narrow" panose="020B0004020202020204" pitchFamily="34" charset="0"/>
                        </a:rPr>
                        <a:t>DYMCS01 </a:t>
                      </a:r>
                    </a:p>
                  </a:txBody>
                  <a:tcPr marL="6904" marR="6904" marT="6904"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On beach behind 3 Seaview Heights, High St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610370 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129450 </a:t>
                      </a:r>
                    </a:p>
                  </a:txBody>
                  <a:tcPr marL="6904" marR="6904" marT="6904"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LITCS01 </a:t>
                      </a:r>
                    </a:p>
                  </a:txBody>
                  <a:tcPr marL="6904" marR="6904" marT="6904"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Outside 17 Coast Drive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608239 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123115 </a:t>
                      </a:r>
                    </a:p>
                  </a:txBody>
                  <a:tcPr marL="6904" marR="6904" marT="6904"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buNone/>
                      </a:pPr>
                      <a:r>
                        <a:rPr lang="en-GB" sz="700" b="0" i="0" u="none" strike="noStrike">
                          <a:solidFill>
                            <a:srgbClr val="000000"/>
                          </a:solidFill>
                          <a:effectLst/>
                          <a:latin typeface="Aptos Narrow" panose="020B0004020202020204" pitchFamily="34" charset="0"/>
                        </a:rPr>
                        <a:t>FOLCS01</a:t>
                      </a:r>
                    </a:p>
                  </a:txBody>
                  <a:tcPr marL="6904" marR="6904" marT="6904"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on beach by Hotel Burstin</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623270</a:t>
                      </a: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135848</a:t>
                      </a:r>
                    </a:p>
                  </a:txBody>
                  <a:tcPr marL="6904" marR="6904" marT="6904"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buNone/>
                      </a:pPr>
                      <a:r>
                        <a:rPr lang="en-GB" sz="700" b="0" i="0" u="none" strike="noStrike">
                          <a:solidFill>
                            <a:srgbClr val="000000"/>
                          </a:solidFill>
                          <a:effectLst/>
                          <a:latin typeface="Aptos Narrow" panose="020B0004020202020204" pitchFamily="34" charset="0"/>
                        </a:rPr>
                        <a:t>STMCS01</a:t>
                      </a:r>
                    </a:p>
                  </a:txBody>
                  <a:tcPr marL="6904" marR="6904" marT="6904"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Just offshore rock armour</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609182</a:t>
                      </a: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127226</a:t>
                      </a:r>
                    </a:p>
                  </a:txBody>
                  <a:tcPr marL="6904" marR="6904" marT="6904"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1304636"/>
                  </a:ext>
                </a:extLst>
              </a:tr>
              <a:tr h="262344">
                <a:tc>
                  <a:txBody>
                    <a:bodyPr/>
                    <a:lstStyle/>
                    <a:p>
                      <a:pPr algn="l" rtl="0" fontAlgn="b">
                        <a:buNone/>
                      </a:pPr>
                      <a:r>
                        <a:rPr lang="en-GB" sz="700" b="0" i="0" u="none" strike="noStrike">
                          <a:solidFill>
                            <a:srgbClr val="000000"/>
                          </a:solidFill>
                          <a:effectLst/>
                          <a:latin typeface="Aptos Narrow" panose="020B0004020202020204" pitchFamily="34" charset="0"/>
                        </a:rPr>
                        <a:t>DYMCS02 </a:t>
                      </a:r>
                    </a:p>
                  </a:txBody>
                  <a:tcPr marL="6904" marR="6904" marT="6904"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Designated sample point.  On beach behind </a:t>
                      </a:r>
                      <a:r>
                        <a:rPr lang="en-GB" sz="700" b="0" i="0" u="none" strike="noStrike" err="1">
                          <a:solidFill>
                            <a:srgbClr val="000000"/>
                          </a:solidFill>
                          <a:effectLst/>
                          <a:latin typeface="Aptos Narrow" panose="020B0004020202020204" pitchFamily="34" charset="0"/>
                        </a:rPr>
                        <a:t>MrT's</a:t>
                      </a:r>
                      <a:r>
                        <a:rPr lang="en-GB" sz="700" b="0" i="0" u="none" strike="noStrike">
                          <a:solidFill>
                            <a:srgbClr val="000000"/>
                          </a:solidFill>
                          <a:effectLst/>
                          <a:latin typeface="Aptos Narrow" panose="020B0004020202020204" pitchFamily="34" charset="0"/>
                        </a:rPr>
                        <a:t> Amusements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610240 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129300 </a:t>
                      </a:r>
                    </a:p>
                  </a:txBody>
                  <a:tcPr marL="6904" marR="6904" marT="6904"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LITCS02 </a:t>
                      </a:r>
                    </a:p>
                  </a:txBody>
                  <a:tcPr marL="6904" marR="6904" marT="6904"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Outside RNLI </a:t>
                      </a:r>
                      <a:r>
                        <a:rPr lang="en-GB" sz="700" b="0" i="0" u="none" strike="noStrike" err="1">
                          <a:solidFill>
                            <a:srgbClr val="000000"/>
                          </a:solidFill>
                          <a:effectLst/>
                          <a:latin typeface="Aptos Narrow" panose="020B0004020202020204" pitchFamily="34" charset="0"/>
                        </a:rPr>
                        <a:t>Littlestone</a:t>
                      </a:r>
                      <a:r>
                        <a:rPr lang="en-GB" sz="700" b="0" i="0" u="none" strike="noStrike">
                          <a:solidFill>
                            <a:srgbClr val="000000"/>
                          </a:solidFill>
                          <a:effectLst/>
                          <a:latin typeface="Aptos Narrow" panose="020B0004020202020204" pitchFamily="34" charset="0"/>
                        </a:rPr>
                        <a:t> Station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608363 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123653 </a:t>
                      </a:r>
                    </a:p>
                  </a:txBody>
                  <a:tcPr marL="6904" marR="6904" marT="6904"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buNone/>
                      </a:pPr>
                      <a:r>
                        <a:rPr lang="en-GB" sz="700" b="0" i="0" u="none" strike="noStrike">
                          <a:solidFill>
                            <a:srgbClr val="000000"/>
                          </a:solidFill>
                          <a:effectLst/>
                          <a:latin typeface="Aptos Narrow" panose="020B0004020202020204" pitchFamily="34" charset="0"/>
                        </a:rPr>
                        <a:t>FOLCS02†</a:t>
                      </a:r>
                    </a:p>
                  </a:txBody>
                  <a:tcPr marL="6904" marR="6904" marT="6904"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junction Harbour Rd &amp; Harbour Approach Rd</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623216</a:t>
                      </a: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135946</a:t>
                      </a:r>
                    </a:p>
                  </a:txBody>
                  <a:tcPr marL="6904" marR="6904" marT="6904"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buNone/>
                      </a:pPr>
                      <a:r>
                        <a:rPr lang="en-GB" sz="700" b="0" i="0" u="none" strike="noStrike">
                          <a:solidFill>
                            <a:srgbClr val="000000"/>
                          </a:solidFill>
                          <a:effectLst/>
                          <a:latin typeface="Aptos Narrow" panose="020B0004020202020204" pitchFamily="34" charset="0"/>
                        </a:rPr>
                        <a:t>STMCS02</a:t>
                      </a:r>
                    </a:p>
                  </a:txBody>
                  <a:tcPr marL="6904" marR="6904" marT="6904"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230m offshore at end of marked outfall</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609264</a:t>
                      </a: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127364</a:t>
                      </a:r>
                    </a:p>
                  </a:txBody>
                  <a:tcPr marL="6904" marR="6904" marT="6904"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567862"/>
                  </a:ext>
                </a:extLst>
              </a:tr>
              <a:tr h="179498">
                <a:tc>
                  <a:txBody>
                    <a:bodyPr/>
                    <a:lstStyle/>
                    <a:p>
                      <a:pPr algn="l" rtl="0" fontAlgn="b">
                        <a:buNone/>
                      </a:pPr>
                      <a:r>
                        <a:rPr lang="en-GB" sz="700" b="0" i="0" u="none" strike="noStrike">
                          <a:solidFill>
                            <a:srgbClr val="000000"/>
                          </a:solidFill>
                          <a:effectLst/>
                          <a:latin typeface="Aptos Narrow" panose="020B0004020202020204" pitchFamily="34" charset="0"/>
                        </a:rPr>
                        <a:t>DYMCS03 </a:t>
                      </a:r>
                    </a:p>
                  </a:txBody>
                  <a:tcPr marL="6904" marR="6904" marT="6904"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On beach behind Ocean Inn, High St.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610130 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129160 </a:t>
                      </a:r>
                    </a:p>
                  </a:txBody>
                  <a:tcPr marL="6904" marR="6904" marT="6904"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LITCS03 </a:t>
                      </a:r>
                    </a:p>
                  </a:txBody>
                  <a:tcPr marL="6904" marR="6904" marT="6904"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Junction of Clark Rd/Coast Dr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608400 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123900 </a:t>
                      </a:r>
                    </a:p>
                  </a:txBody>
                  <a:tcPr marL="6904" marR="6904" marT="6904"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buNone/>
                      </a:pPr>
                      <a:r>
                        <a:rPr lang="en-GB" sz="700" b="0" i="0" u="none" strike="noStrike">
                          <a:solidFill>
                            <a:srgbClr val="000000"/>
                          </a:solidFill>
                          <a:effectLst/>
                          <a:latin typeface="Aptos Narrow" panose="020B0004020202020204" pitchFamily="34" charset="0"/>
                        </a:rPr>
                        <a:t>FOLCS03</a:t>
                      </a:r>
                    </a:p>
                  </a:txBody>
                  <a:tcPr marL="6904" marR="6904" marT="6904"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on beach by Royal George</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623277</a:t>
                      </a: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135990</a:t>
                      </a:r>
                    </a:p>
                  </a:txBody>
                  <a:tcPr marL="6904" marR="6904" marT="6904"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buNone/>
                      </a:pPr>
                      <a:r>
                        <a:rPr lang="en-GB" sz="700" b="0" i="0" u="none" strike="noStrike">
                          <a:solidFill>
                            <a:srgbClr val="000000"/>
                          </a:solidFill>
                          <a:effectLst/>
                          <a:latin typeface="Aptos Narrow" panose="020B0004020202020204" pitchFamily="34" charset="0"/>
                        </a:rPr>
                        <a:t>STMCS03</a:t>
                      </a:r>
                    </a:p>
                  </a:txBody>
                  <a:tcPr marL="6904" marR="6904" marT="6904"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Inline with No. 2</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609214</a:t>
                      </a: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127466</a:t>
                      </a:r>
                    </a:p>
                  </a:txBody>
                  <a:tcPr marL="6904" marR="6904" marT="6904"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79927"/>
                  </a:ext>
                </a:extLst>
              </a:tr>
              <a:tr h="179498">
                <a:tc>
                  <a:txBody>
                    <a:bodyPr/>
                    <a:lstStyle/>
                    <a:p>
                      <a:pPr algn="l" rtl="0" fontAlgn="b">
                        <a:buNone/>
                      </a:pPr>
                      <a:r>
                        <a:rPr lang="en-GB" sz="700" b="0" i="0" u="none" strike="noStrike">
                          <a:solidFill>
                            <a:srgbClr val="000000"/>
                          </a:solidFill>
                          <a:effectLst/>
                          <a:latin typeface="Aptos Narrow" panose="020B0004020202020204" pitchFamily="34" charset="0"/>
                        </a:rPr>
                        <a:t>DYMCS04 </a:t>
                      </a:r>
                    </a:p>
                  </a:txBody>
                  <a:tcPr marL="6904" marR="6904" marT="6904"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On beach at the mouth of </a:t>
                      </a:r>
                      <a:r>
                        <a:rPr lang="en-GB" sz="700" b="0" i="0" u="none" strike="noStrike" err="1">
                          <a:solidFill>
                            <a:srgbClr val="000000"/>
                          </a:solidFill>
                          <a:effectLst/>
                          <a:latin typeface="Aptos Narrow" panose="020B0004020202020204" pitchFamily="34" charset="0"/>
                        </a:rPr>
                        <a:t>Hoorne's</a:t>
                      </a:r>
                      <a:r>
                        <a:rPr lang="en-GB" sz="700" b="0" i="0" u="none" strike="noStrike">
                          <a:solidFill>
                            <a:srgbClr val="000000"/>
                          </a:solidFill>
                          <a:effectLst/>
                          <a:latin typeface="Aptos Narrow" panose="020B0004020202020204" pitchFamily="34" charset="0"/>
                        </a:rPr>
                        <a:t> Sewer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610100 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129050 </a:t>
                      </a:r>
                    </a:p>
                  </a:txBody>
                  <a:tcPr marL="6904" marR="6904" marT="6904"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LITCS04 </a:t>
                      </a:r>
                    </a:p>
                  </a:txBody>
                  <a:tcPr marL="6904" marR="6904" marT="6904"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Junction of Grand Parade/Victoria Rd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608453 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124144 </a:t>
                      </a:r>
                    </a:p>
                  </a:txBody>
                  <a:tcPr marL="6904" marR="6904" marT="6904"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buNone/>
                      </a:pPr>
                      <a:r>
                        <a:rPr lang="en-GB" sz="700" b="0" i="0" u="none" strike="noStrike">
                          <a:solidFill>
                            <a:srgbClr val="000000"/>
                          </a:solidFill>
                          <a:effectLst/>
                          <a:latin typeface="Aptos Narrow" panose="020B0004020202020204" pitchFamily="34" charset="0"/>
                        </a:rPr>
                        <a:t>FOLCS04</a:t>
                      </a:r>
                    </a:p>
                  </a:txBody>
                  <a:tcPr marL="6904" marR="6904" marT="6904"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100m east of Sunny Sands</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623615</a:t>
                      </a: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136249</a:t>
                      </a:r>
                    </a:p>
                  </a:txBody>
                  <a:tcPr marL="6904" marR="6904" marT="6904"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buNone/>
                      </a:pPr>
                      <a:r>
                        <a:rPr lang="en-GB" sz="700" b="0" i="0" u="none" strike="noStrike">
                          <a:solidFill>
                            <a:srgbClr val="000000"/>
                          </a:solidFill>
                          <a:effectLst/>
                          <a:latin typeface="Aptos Narrow" panose="020B0004020202020204" pitchFamily="34" charset="0"/>
                        </a:rPr>
                        <a:t>STMCS04</a:t>
                      </a:r>
                    </a:p>
                  </a:txBody>
                  <a:tcPr marL="6904" marR="6904" marT="6904"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Infront of No. 71</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609300</a:t>
                      </a: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127700</a:t>
                      </a:r>
                    </a:p>
                  </a:txBody>
                  <a:tcPr marL="6904" marR="6904" marT="6904"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30539675"/>
                  </a:ext>
                </a:extLst>
              </a:tr>
              <a:tr h="207113">
                <a:tc>
                  <a:txBody>
                    <a:bodyPr/>
                    <a:lstStyle/>
                    <a:p>
                      <a:pPr algn="l" rtl="0" fontAlgn="b">
                        <a:buNone/>
                      </a:pPr>
                      <a:r>
                        <a:rPr lang="en-GB" sz="700" b="0" i="0" u="none" strike="noStrike">
                          <a:solidFill>
                            <a:srgbClr val="000000"/>
                          </a:solidFill>
                          <a:effectLst/>
                          <a:latin typeface="Aptos Narrow" panose="020B0004020202020204" pitchFamily="34" charset="0"/>
                        </a:rPr>
                        <a:t>DYMRV01 </a:t>
                      </a:r>
                    </a:p>
                  </a:txBody>
                  <a:tcPr marL="6904" marR="6904" marT="6904"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err="1">
                          <a:solidFill>
                            <a:srgbClr val="000000"/>
                          </a:solidFill>
                          <a:effectLst/>
                          <a:latin typeface="Aptos Narrow" panose="020B0004020202020204" pitchFamily="34" charset="0"/>
                        </a:rPr>
                        <a:t>Clobsden</a:t>
                      </a:r>
                      <a:r>
                        <a:rPr lang="en-GB" sz="700" b="0" i="0" u="none" strike="noStrike">
                          <a:solidFill>
                            <a:srgbClr val="000000"/>
                          </a:solidFill>
                          <a:effectLst/>
                          <a:latin typeface="Aptos Narrow" panose="020B0004020202020204" pitchFamily="34" charset="0"/>
                        </a:rPr>
                        <a:t> Sewer at 155 Fairway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609498 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128247 </a:t>
                      </a:r>
                    </a:p>
                  </a:txBody>
                  <a:tcPr marL="6904" marR="6904" marT="6904"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LITCS05 </a:t>
                      </a:r>
                    </a:p>
                  </a:txBody>
                  <a:tcPr marL="6904" marR="6904" marT="6904"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In front of Mulberry House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608556 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124697 </a:t>
                      </a:r>
                    </a:p>
                  </a:txBody>
                  <a:tcPr marL="6904" marR="6904" marT="6904"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FOLCS05</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junction Wear Bay Rd and Varne Pl</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623874</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136341</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STMCS05</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Behind No. 87</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609396</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127931</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12623927"/>
                  </a:ext>
                </a:extLst>
              </a:tr>
              <a:tr h="220921">
                <a:tc>
                  <a:txBody>
                    <a:bodyPr/>
                    <a:lstStyle/>
                    <a:p>
                      <a:pPr algn="l" rtl="0" fontAlgn="b">
                        <a:buNone/>
                      </a:pPr>
                      <a:r>
                        <a:rPr lang="en-GB" sz="700" b="0" i="0" u="none" strike="noStrike">
                          <a:solidFill>
                            <a:srgbClr val="000000"/>
                          </a:solidFill>
                          <a:effectLst/>
                          <a:latin typeface="Aptos Narrow" panose="020B0004020202020204" pitchFamily="34" charset="0"/>
                        </a:rPr>
                        <a:t>DYMRV02 </a:t>
                      </a:r>
                    </a:p>
                  </a:txBody>
                  <a:tcPr marL="6904" marR="6904" marT="6904"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Marshland Sewer at 30 Eastbridge Road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609650 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129753 </a:t>
                      </a:r>
                    </a:p>
                  </a:txBody>
                  <a:tcPr marL="6904" marR="6904" marT="6904"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LITCS06 </a:t>
                      </a:r>
                    </a:p>
                  </a:txBody>
                  <a:tcPr marL="6904" marR="6904" marT="6904"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Near Greatstone Beach Car Park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608225 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122768 </a:t>
                      </a:r>
                    </a:p>
                  </a:txBody>
                  <a:tcPr marL="6904" marR="6904" marT="6904"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buNone/>
                      </a:pPr>
                      <a:r>
                        <a:rPr lang="en-GB" sz="700" b="0" i="0" u="none" strike="noStrike">
                          <a:solidFill>
                            <a:srgbClr val="000000"/>
                          </a:solidFill>
                          <a:effectLst/>
                          <a:latin typeface="Aptos Narrow" panose="020B0004020202020204" pitchFamily="34" charset="0"/>
                        </a:rPr>
                        <a:t>FOLRIV1</a:t>
                      </a:r>
                    </a:p>
                  </a:txBody>
                  <a:tcPr marL="6904" marR="6904" marT="6904"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Pent stream by junction Black Bull Road with Foord Road</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622665</a:t>
                      </a: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136602</a:t>
                      </a:r>
                    </a:p>
                  </a:txBody>
                  <a:tcPr marL="6904" marR="6904" marT="6904"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buNone/>
                      </a:pPr>
                      <a:r>
                        <a:rPr lang="en-GB" sz="700" b="0" i="0" u="none" strike="noStrike">
                          <a:solidFill>
                            <a:srgbClr val="000000"/>
                          </a:solidFill>
                          <a:effectLst/>
                          <a:latin typeface="Aptos Narrow" panose="020B0004020202020204" pitchFamily="34" charset="0"/>
                        </a:rPr>
                        <a:t>STMRIV1†</a:t>
                      </a:r>
                    </a:p>
                  </a:txBody>
                  <a:tcPr marL="6904" marR="6904" marT="6904"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Environment Agency cmpd</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609015</a:t>
                      </a: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127275</a:t>
                      </a:r>
                    </a:p>
                  </a:txBody>
                  <a:tcPr marL="6904" marR="6904" marT="6904"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57102475"/>
                  </a:ext>
                </a:extLst>
              </a:tr>
              <a:tr h="207113">
                <a:tc>
                  <a:txBody>
                    <a:bodyPr/>
                    <a:lstStyle/>
                    <a:p>
                      <a:pPr algn="l" rtl="0" fontAlgn="b">
                        <a:buNone/>
                      </a:pPr>
                      <a:r>
                        <a:rPr lang="en-GB" sz="700" b="0" i="0" u="none" strike="noStrike">
                          <a:solidFill>
                            <a:srgbClr val="000000"/>
                          </a:solidFill>
                          <a:effectLst/>
                          <a:latin typeface="Aptos Narrow" panose="020B0004020202020204" pitchFamily="34" charset="0"/>
                        </a:rPr>
                        <a:t>DYMRV03 </a:t>
                      </a:r>
                    </a:p>
                  </a:txBody>
                  <a:tcPr marL="6904" marR="6904" marT="6904"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Hoorne’s Sewer at 35 Tower Estate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611518 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130814 </a:t>
                      </a:r>
                    </a:p>
                  </a:txBody>
                  <a:tcPr marL="6904" marR="6904" marT="6904"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LITCS07 </a:t>
                      </a:r>
                    </a:p>
                  </a:txBody>
                  <a:tcPr marL="6904" marR="6904" marT="6904"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End of Sea View Road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608236 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122208 </a:t>
                      </a:r>
                    </a:p>
                  </a:txBody>
                  <a:tcPr marL="6904" marR="6904" marT="6904"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buNone/>
                      </a:pPr>
                      <a:r>
                        <a:rPr lang="en-GB" sz="700" b="0" i="0" u="none" strike="noStrike">
                          <a:solidFill>
                            <a:srgbClr val="000000"/>
                          </a:solidFill>
                          <a:effectLst/>
                          <a:latin typeface="Aptos Narrow" panose="020B0004020202020204" pitchFamily="34" charset="0"/>
                        </a:rPr>
                        <a:t>FOLRIV2</a:t>
                      </a:r>
                    </a:p>
                  </a:txBody>
                  <a:tcPr marL="6904" marR="6904" marT="6904"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Bridge over Pent stream south of Goldwyn Brook School</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622298</a:t>
                      </a: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136731</a:t>
                      </a:r>
                    </a:p>
                  </a:txBody>
                  <a:tcPr marL="6904" marR="6904" marT="6904"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buNone/>
                      </a:pPr>
                      <a:r>
                        <a:rPr lang="en-GB" sz="700" b="0" i="0" u="none" strike="noStrike">
                          <a:solidFill>
                            <a:srgbClr val="000000"/>
                          </a:solidFill>
                          <a:effectLst/>
                          <a:latin typeface="Aptos Narrow" panose="020B0004020202020204" pitchFamily="34" charset="0"/>
                        </a:rPr>
                        <a:t>STMRIV2</a:t>
                      </a:r>
                    </a:p>
                  </a:txBody>
                  <a:tcPr marL="6904" marR="6904" marT="6904"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in river by No. 35</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608890</a:t>
                      </a: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127250</a:t>
                      </a:r>
                    </a:p>
                  </a:txBody>
                  <a:tcPr marL="6904" marR="6904" marT="6904"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0402166"/>
                  </a:ext>
                </a:extLst>
              </a:tr>
              <a:tr h="262344">
                <a:tc>
                  <a:txBody>
                    <a:bodyPr/>
                    <a:lstStyle/>
                    <a:p>
                      <a:pPr algn="l" rtl="0" fontAlgn="b">
                        <a:buNone/>
                      </a:pPr>
                      <a:r>
                        <a:rPr lang="en-GB" sz="700" b="0" i="0" u="none" strike="noStrike">
                          <a:solidFill>
                            <a:srgbClr val="000000"/>
                          </a:solidFill>
                          <a:effectLst/>
                          <a:latin typeface="Aptos Narrow" panose="020B0004020202020204" pitchFamily="34" charset="0"/>
                        </a:rPr>
                        <a:t>DYMRV04 </a:t>
                      </a:r>
                    </a:p>
                  </a:txBody>
                  <a:tcPr marL="6904" marR="6904" marT="6904"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EA site of Dymchurch Road (Hoorne Sewer discharge point)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610056 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129137 </a:t>
                      </a:r>
                    </a:p>
                  </a:txBody>
                  <a:tcPr marL="6904" marR="6904" marT="6904"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LITRV01 </a:t>
                      </a:r>
                    </a:p>
                  </a:txBody>
                  <a:tcPr marL="6904" marR="6904" marT="6904"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Off Meehan Road (EA site)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608188 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123701 </a:t>
                      </a:r>
                    </a:p>
                  </a:txBody>
                  <a:tcPr marL="6904" marR="6904" marT="6904"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buNone/>
                      </a:pPr>
                      <a:r>
                        <a:rPr lang="en-GB" sz="700" b="0" i="0" u="none" strike="noStrike">
                          <a:solidFill>
                            <a:srgbClr val="000000"/>
                          </a:solidFill>
                          <a:effectLst/>
                          <a:latin typeface="Aptos Narrow" panose="020B0004020202020204" pitchFamily="34" charset="0"/>
                        </a:rPr>
                        <a:t>FOLRIV3</a:t>
                      </a:r>
                    </a:p>
                  </a:txBody>
                  <a:tcPr marL="6904" marR="6904" marT="6904"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Pent Stream west of Royal Victoria Hospital</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622166</a:t>
                      </a: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136703</a:t>
                      </a:r>
                    </a:p>
                  </a:txBody>
                  <a:tcPr marL="6904" marR="6904" marT="6904"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buNone/>
                      </a:pPr>
                      <a:r>
                        <a:rPr lang="en-GB" sz="700" b="0" i="0" u="none" strike="noStrike">
                          <a:solidFill>
                            <a:srgbClr val="000000"/>
                          </a:solidFill>
                          <a:effectLst/>
                          <a:latin typeface="Aptos Narrow" panose="020B0004020202020204" pitchFamily="34" charset="0"/>
                        </a:rPr>
                        <a:t>STMRIV3</a:t>
                      </a:r>
                    </a:p>
                  </a:txBody>
                  <a:tcPr marL="6904" marR="6904" marT="6904"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in river by No. 57</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608790</a:t>
                      </a: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127210</a:t>
                      </a:r>
                    </a:p>
                  </a:txBody>
                  <a:tcPr marL="6904" marR="6904" marT="6904"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6756324"/>
                  </a:ext>
                </a:extLst>
              </a:tr>
              <a:tr h="207113">
                <a:tc>
                  <a:txBody>
                    <a:bodyPr/>
                    <a:lstStyle/>
                    <a:p>
                      <a:pPr algn="l" fontAlgn="b">
                        <a:buNone/>
                      </a:pPr>
                      <a:endParaRPr lang="en-GB" sz="700" b="0" i="0" u="none" strike="noStrike">
                        <a:solidFill>
                          <a:srgbClr val="000000"/>
                        </a:solidFill>
                        <a:effectLst/>
                        <a:latin typeface="Aptos Narrow" panose="020B0004020202020204" pitchFamily="34" charset="0"/>
                      </a:endParaRPr>
                    </a:p>
                  </a:txBody>
                  <a:tcPr marL="6904" marR="6904" marT="6904"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l" fontAlgn="b">
                        <a:buNone/>
                      </a:pPr>
                      <a:endParaRPr lang="en-GB" sz="700" b="0" i="0" u="none" strike="noStrike">
                        <a:solidFill>
                          <a:srgbClr val="000000"/>
                        </a:solidFill>
                        <a:effectLst/>
                        <a:latin typeface="Aptos Narrow" panose="020B0004020202020204" pitchFamily="34" charset="0"/>
                      </a:endParaRPr>
                    </a:p>
                  </a:txBody>
                  <a:tcPr marL="6904" marR="6904" marT="6904"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l" fontAlgn="b">
                        <a:buNone/>
                      </a:pPr>
                      <a:endParaRPr lang="en-GB" sz="700" b="0" i="0" u="none" strike="noStrike">
                        <a:solidFill>
                          <a:srgbClr val="000000"/>
                        </a:solidFill>
                        <a:effectLst/>
                        <a:latin typeface="Aptos Narrow" panose="020B0004020202020204" pitchFamily="34" charset="0"/>
                      </a:endParaRPr>
                    </a:p>
                  </a:txBody>
                  <a:tcPr marL="6904" marR="6904" marT="6904"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l" fontAlgn="b">
                        <a:buNone/>
                      </a:pPr>
                      <a:endParaRPr lang="en-GB" sz="700" b="0" i="0" u="none" strike="noStrike">
                        <a:solidFill>
                          <a:srgbClr val="000000"/>
                        </a:solidFill>
                        <a:effectLst/>
                        <a:latin typeface="Aptos Narrow" panose="020B0004020202020204" pitchFamily="34" charset="0"/>
                      </a:endParaRPr>
                    </a:p>
                  </a:txBody>
                  <a:tcPr marL="6904" marR="6904" marT="6904"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LITRV02 </a:t>
                      </a:r>
                    </a:p>
                  </a:txBody>
                  <a:tcPr marL="6904" marR="6904" marT="6904"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By 95 Meehan Road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608146 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123867 </a:t>
                      </a:r>
                    </a:p>
                  </a:txBody>
                  <a:tcPr marL="6904" marR="6904" marT="6904"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buNone/>
                      </a:pPr>
                      <a:r>
                        <a:rPr lang="en-GB" sz="700" b="0" i="0" u="none" strike="noStrike">
                          <a:solidFill>
                            <a:srgbClr val="000000"/>
                          </a:solidFill>
                          <a:effectLst/>
                          <a:latin typeface="Aptos Narrow" panose="020B0004020202020204" pitchFamily="34" charset="0"/>
                        </a:rPr>
                        <a:t>FOLRIV4</a:t>
                      </a:r>
                    </a:p>
                  </a:txBody>
                  <a:tcPr marL="6904" marR="6904" marT="6904"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Pent Stream 100m north No. 28</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621664</a:t>
                      </a: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136849</a:t>
                      </a:r>
                    </a:p>
                  </a:txBody>
                  <a:tcPr marL="6904" marR="6904" marT="6904"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buNone/>
                      </a:pPr>
                      <a:r>
                        <a:rPr lang="en-GB" sz="700" b="0" i="0" u="none" strike="noStrike">
                          <a:solidFill>
                            <a:srgbClr val="000000"/>
                          </a:solidFill>
                          <a:effectLst/>
                          <a:latin typeface="Aptos Narrow" panose="020B0004020202020204" pitchFamily="34" charset="0"/>
                        </a:rPr>
                        <a:t>STMRIV4</a:t>
                      </a:r>
                    </a:p>
                  </a:txBody>
                  <a:tcPr marL="6904" marR="6904" marT="6904"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in river by No. 4</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608630</a:t>
                      </a: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127160</a:t>
                      </a:r>
                    </a:p>
                  </a:txBody>
                  <a:tcPr marL="6904" marR="6904" marT="6904"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1859248"/>
                  </a:ext>
                </a:extLst>
              </a:tr>
              <a:tr h="220921">
                <a:tc>
                  <a:txBody>
                    <a:bodyPr/>
                    <a:lstStyle/>
                    <a:p>
                      <a:pPr algn="l" fontAlgn="b">
                        <a:buNone/>
                      </a:pPr>
                      <a:endParaRPr lang="en-GB" sz="700" b="0" i="0" u="none" strike="noStrike">
                        <a:solidFill>
                          <a:srgbClr val="000000"/>
                        </a:solidFill>
                        <a:effectLst/>
                        <a:latin typeface="Aptos Narrow" panose="020B0004020202020204" pitchFamily="34" charset="0"/>
                      </a:endParaRPr>
                    </a:p>
                  </a:txBody>
                  <a:tcPr marL="6904" marR="6904" marT="6904" marB="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l" fontAlgn="b">
                        <a:buNone/>
                      </a:pPr>
                      <a:endParaRPr lang="en-GB" sz="700" b="0" i="0" u="none" strike="noStrike">
                        <a:solidFill>
                          <a:srgbClr val="000000"/>
                        </a:solidFill>
                        <a:effectLst/>
                        <a:latin typeface="Aptos Narrow" panose="020B0004020202020204" pitchFamily="34" charset="0"/>
                      </a:endParaRPr>
                    </a:p>
                  </a:txBody>
                  <a:tcPr marL="6904" marR="6904" marT="6904" marB="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l" fontAlgn="b">
                        <a:buNone/>
                      </a:pPr>
                      <a:endParaRPr lang="en-GB" sz="700" b="0" i="0" u="none" strike="noStrike">
                        <a:solidFill>
                          <a:srgbClr val="000000"/>
                        </a:solidFill>
                        <a:effectLst/>
                        <a:latin typeface="Aptos Narrow" panose="020B0004020202020204" pitchFamily="34" charset="0"/>
                      </a:endParaRPr>
                    </a:p>
                  </a:txBody>
                  <a:tcPr marL="6904" marR="6904" marT="6904" marB="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l" fontAlgn="b">
                        <a:buNone/>
                      </a:pPr>
                      <a:endParaRPr lang="en-GB" sz="700" b="0" i="0" u="none" strike="noStrike">
                        <a:solidFill>
                          <a:srgbClr val="000000"/>
                        </a:solidFill>
                        <a:effectLst/>
                        <a:latin typeface="Aptos Narrow" panose="020B0004020202020204" pitchFamily="34" charset="0"/>
                      </a:endParaRPr>
                    </a:p>
                  </a:txBody>
                  <a:tcPr marL="6904" marR="6904" marT="6904" marB="0" anchor="b">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LITRV03 </a:t>
                      </a:r>
                    </a:p>
                  </a:txBody>
                  <a:tcPr marL="6904" marR="6904" marT="6904"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At Entrance to New Romney Caravan Park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608128 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123958 </a:t>
                      </a:r>
                    </a:p>
                  </a:txBody>
                  <a:tcPr marL="6904" marR="6904" marT="6904"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buNone/>
                      </a:pPr>
                      <a:r>
                        <a:rPr lang="en-GB" sz="700" b="0" i="0" u="none" strike="noStrike">
                          <a:solidFill>
                            <a:srgbClr val="000000"/>
                          </a:solidFill>
                          <a:effectLst/>
                          <a:latin typeface="Aptos Narrow" panose="020B0004020202020204" pitchFamily="34" charset="0"/>
                        </a:rPr>
                        <a:t>FOLRIV5</a:t>
                      </a:r>
                    </a:p>
                  </a:txBody>
                  <a:tcPr marL="6904" marR="6904" marT="6904"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Pent Stream by No. 41</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621429</a:t>
                      </a: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137017</a:t>
                      </a:r>
                    </a:p>
                  </a:txBody>
                  <a:tcPr marL="6904" marR="6904" marT="6904"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buNone/>
                      </a:pPr>
                      <a:r>
                        <a:rPr lang="en-GB" sz="700" b="0" i="0" u="none" strike="noStrike">
                          <a:solidFill>
                            <a:srgbClr val="000000"/>
                          </a:solidFill>
                          <a:effectLst/>
                          <a:latin typeface="Aptos Narrow" panose="020B0004020202020204" pitchFamily="34" charset="0"/>
                        </a:rPr>
                        <a:t>STMRIV5</a:t>
                      </a:r>
                    </a:p>
                  </a:txBody>
                  <a:tcPr marL="6904" marR="6904" marT="6904"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in river at Taylor's Lane Bridge</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608540</a:t>
                      </a: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127130</a:t>
                      </a:r>
                    </a:p>
                  </a:txBody>
                  <a:tcPr marL="6904" marR="6904" marT="6904"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2578001"/>
                  </a:ext>
                </a:extLst>
              </a:tr>
              <a:tr h="220921">
                <a:tc>
                  <a:txBody>
                    <a:bodyPr/>
                    <a:lstStyle/>
                    <a:p>
                      <a:pPr algn="l" fontAlgn="b">
                        <a:buNone/>
                      </a:pPr>
                      <a:endParaRPr lang="en-GB" sz="700" b="0" i="0" u="none" strike="noStrike">
                        <a:solidFill>
                          <a:srgbClr val="000000"/>
                        </a:solidFill>
                        <a:effectLst/>
                        <a:latin typeface="Aptos Narrow" panose="020B0004020202020204" pitchFamily="34" charset="0"/>
                      </a:endParaRPr>
                    </a:p>
                  </a:txBody>
                  <a:tcPr marL="6904" marR="6904" marT="6904" marB="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l" fontAlgn="b">
                        <a:buNone/>
                      </a:pPr>
                      <a:endParaRPr lang="en-GB" sz="700" b="0" i="0" u="none" strike="noStrike">
                        <a:solidFill>
                          <a:srgbClr val="000000"/>
                        </a:solidFill>
                        <a:effectLst/>
                        <a:latin typeface="Aptos Narrow" panose="020B0004020202020204" pitchFamily="34" charset="0"/>
                      </a:endParaRPr>
                    </a:p>
                  </a:txBody>
                  <a:tcPr marL="6904" marR="6904" marT="6904" marB="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l" fontAlgn="b">
                        <a:buNone/>
                      </a:pPr>
                      <a:endParaRPr lang="en-GB" sz="700" b="0" i="0" u="none" strike="noStrike">
                        <a:solidFill>
                          <a:srgbClr val="000000"/>
                        </a:solidFill>
                        <a:effectLst/>
                        <a:latin typeface="Aptos Narrow" panose="020B0004020202020204" pitchFamily="34" charset="0"/>
                      </a:endParaRPr>
                    </a:p>
                  </a:txBody>
                  <a:tcPr marL="6904" marR="6904" marT="6904" marB="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l" fontAlgn="b">
                        <a:buNone/>
                      </a:pPr>
                      <a:endParaRPr lang="en-GB" sz="700" b="0" i="0" u="none" strike="noStrike">
                        <a:solidFill>
                          <a:srgbClr val="000000"/>
                        </a:solidFill>
                        <a:effectLst/>
                        <a:latin typeface="Aptos Narrow" panose="020B0004020202020204" pitchFamily="34" charset="0"/>
                      </a:endParaRPr>
                    </a:p>
                  </a:txBody>
                  <a:tcPr marL="6904" marR="6904" marT="6904" marB="0" anchor="b">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LITRV04 </a:t>
                      </a:r>
                    </a:p>
                  </a:txBody>
                  <a:tcPr marL="6904" marR="6904" marT="6904"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Within New Romney Caravan Park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607920 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124020 </a:t>
                      </a:r>
                    </a:p>
                  </a:txBody>
                  <a:tcPr marL="6904" marR="6904" marT="6904"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buNone/>
                      </a:pPr>
                      <a:r>
                        <a:rPr lang="en-GB" sz="700" b="0" i="0" u="none" strike="noStrike">
                          <a:solidFill>
                            <a:srgbClr val="000000"/>
                          </a:solidFill>
                          <a:effectLst/>
                          <a:latin typeface="Aptos Narrow" panose="020B0004020202020204" pitchFamily="34" charset="0"/>
                        </a:rPr>
                        <a:t>FOLRIV6</a:t>
                      </a:r>
                    </a:p>
                  </a:txBody>
                  <a:tcPr marL="6904" marR="6904" marT="6904"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Ditch behind No. 17</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620960</a:t>
                      </a: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rPr>
                        <a:t>136950</a:t>
                      </a:r>
                    </a:p>
                  </a:txBody>
                  <a:tcPr marL="6904" marR="6904" marT="6904"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STMRIV6</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In river at the bridge at The Fairway</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609490</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128240</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8556192"/>
                  </a:ext>
                </a:extLst>
              </a:tr>
              <a:tr h="179498">
                <a:tc>
                  <a:txBody>
                    <a:bodyPr/>
                    <a:lstStyle/>
                    <a:p>
                      <a:pPr algn="l" fontAlgn="b">
                        <a:buNone/>
                      </a:pPr>
                      <a:endParaRPr lang="en-GB" sz="700" b="0" i="0" u="none" strike="noStrike">
                        <a:solidFill>
                          <a:srgbClr val="000000"/>
                        </a:solidFill>
                        <a:effectLst/>
                        <a:latin typeface="Aptos Narrow" panose="020B0004020202020204" pitchFamily="34" charset="0"/>
                      </a:endParaRPr>
                    </a:p>
                  </a:txBody>
                  <a:tcPr marL="6904" marR="6904" marT="6904" marB="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l" fontAlgn="b">
                        <a:buNone/>
                      </a:pPr>
                      <a:endParaRPr lang="en-GB" sz="700" b="0" i="0" u="none" strike="noStrike">
                        <a:solidFill>
                          <a:srgbClr val="000000"/>
                        </a:solidFill>
                        <a:effectLst/>
                        <a:latin typeface="Aptos Narrow" panose="020B0004020202020204" pitchFamily="34" charset="0"/>
                      </a:endParaRPr>
                    </a:p>
                  </a:txBody>
                  <a:tcPr marL="6904" marR="6904" marT="6904" marB="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l" fontAlgn="b">
                        <a:buNone/>
                      </a:pPr>
                      <a:endParaRPr lang="en-GB" sz="700" b="0" i="0" u="none" strike="noStrike">
                        <a:solidFill>
                          <a:srgbClr val="000000"/>
                        </a:solidFill>
                        <a:effectLst/>
                        <a:latin typeface="Aptos Narrow" panose="020B0004020202020204" pitchFamily="34" charset="0"/>
                      </a:endParaRPr>
                    </a:p>
                  </a:txBody>
                  <a:tcPr marL="6904" marR="6904" marT="6904" marB="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l" fontAlgn="b">
                        <a:buNone/>
                      </a:pPr>
                      <a:endParaRPr lang="en-GB" sz="700" b="0" i="0" u="none" strike="noStrike">
                        <a:solidFill>
                          <a:srgbClr val="000000"/>
                        </a:solidFill>
                        <a:effectLst/>
                        <a:latin typeface="Aptos Narrow" panose="020B0004020202020204" pitchFamily="34" charset="0"/>
                      </a:endParaRPr>
                    </a:p>
                  </a:txBody>
                  <a:tcPr marL="6904" marR="6904" marT="6904" marB="0" anchor="b">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LITRV05 </a:t>
                      </a:r>
                    </a:p>
                  </a:txBody>
                  <a:tcPr marL="6904" marR="6904" marT="6904"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In fields behind 35 Meehan Road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607951 </a:t>
                      </a:r>
                    </a:p>
                  </a:txBody>
                  <a:tcPr marL="6904" marR="6904" marT="690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buNone/>
                      </a:pPr>
                      <a:r>
                        <a:rPr lang="en-GB" sz="700" b="0" i="0" u="none" strike="noStrike">
                          <a:solidFill>
                            <a:srgbClr val="000000"/>
                          </a:solidFill>
                          <a:effectLst/>
                          <a:latin typeface="Aptos Narrow" panose="020B0004020202020204" pitchFamily="34" charset="0"/>
                        </a:rPr>
                        <a:t>123760 </a:t>
                      </a:r>
                    </a:p>
                  </a:txBody>
                  <a:tcPr marL="6904" marR="6904" marT="6904"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FOLRIV7</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Pent Stream by No. 51</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620927</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buNone/>
                      </a:pPr>
                      <a:r>
                        <a:rPr lang="en-GB" sz="700" b="0" i="0" u="none" strike="noStrike">
                          <a:solidFill>
                            <a:srgbClr val="000000"/>
                          </a:solidFill>
                          <a:effectLst/>
                          <a:latin typeface="Aptos Narrow" panose="020B0004020202020204" pitchFamily="34" charset="0"/>
                          <a:ea typeface="Times New Roman" panose="02020603050405020304" pitchFamily="18" charset="0"/>
                        </a:rPr>
                        <a:t>137307</a:t>
                      </a:r>
                      <a:endParaRPr lang="en-GB" sz="700" b="0" i="0" u="none" strike="noStrike">
                        <a:solidFill>
                          <a:srgbClr val="000000"/>
                        </a:solidFill>
                        <a:effectLst/>
                        <a:latin typeface="Aptos Narrow" panose="020B0004020202020204" pitchFamily="34" charset="0"/>
                      </a:endParaRPr>
                    </a:p>
                  </a:txBody>
                  <a:tcPr marL="6904" marR="6904" marT="6904"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buNone/>
                      </a:pPr>
                      <a:endParaRPr lang="en-GB" sz="700" b="0" i="0" u="none" strike="noStrike">
                        <a:solidFill>
                          <a:srgbClr val="000000"/>
                        </a:solidFill>
                        <a:effectLst/>
                        <a:latin typeface="Aptos Narrow" panose="020B0004020202020204" pitchFamily="34" charset="0"/>
                      </a:endParaRPr>
                    </a:p>
                  </a:txBody>
                  <a:tcPr marL="6904" marR="6904" marT="6904"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l" fontAlgn="b">
                        <a:buNone/>
                      </a:pPr>
                      <a:endParaRPr lang="en-GB" sz="700" b="0" i="0" u="none" strike="noStrike">
                        <a:solidFill>
                          <a:srgbClr val="000000"/>
                        </a:solidFill>
                        <a:effectLst/>
                        <a:latin typeface="Aptos Narrow" panose="020B0004020202020204" pitchFamily="34" charset="0"/>
                      </a:endParaRPr>
                    </a:p>
                  </a:txBody>
                  <a:tcPr marL="6904" marR="6904" marT="6904"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l" fontAlgn="b">
                        <a:buNone/>
                      </a:pPr>
                      <a:endParaRPr lang="en-GB" sz="700" b="0" i="0" u="none" strike="noStrike">
                        <a:solidFill>
                          <a:srgbClr val="000000"/>
                        </a:solidFill>
                        <a:effectLst/>
                        <a:latin typeface="Aptos Narrow" panose="020B0004020202020204" pitchFamily="34" charset="0"/>
                      </a:endParaRPr>
                    </a:p>
                  </a:txBody>
                  <a:tcPr marL="6904" marR="6904" marT="6904"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l" fontAlgn="b">
                        <a:buNone/>
                      </a:pPr>
                      <a:endParaRPr lang="en-GB" sz="700" b="0" i="0" u="none" strike="noStrike">
                        <a:solidFill>
                          <a:srgbClr val="000000"/>
                        </a:solidFill>
                        <a:effectLst/>
                        <a:latin typeface="Aptos Narrow" panose="020B0004020202020204" pitchFamily="34" charset="0"/>
                      </a:endParaRPr>
                    </a:p>
                  </a:txBody>
                  <a:tcPr marL="6904" marR="6904" marT="6904"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63007082"/>
                  </a:ext>
                </a:extLst>
              </a:tr>
            </a:tbl>
          </a:graphicData>
        </a:graphic>
      </p:graphicFrame>
    </p:spTree>
    <p:extLst>
      <p:ext uri="{BB962C8B-B14F-4D97-AF65-F5344CB8AC3E}">
        <p14:creationId xmlns:p14="http://schemas.microsoft.com/office/powerpoint/2010/main" val="3169219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8F37-0E2E-25D1-2B86-04437F807E5B}"/>
              </a:ext>
            </a:extLst>
          </p:cNvPr>
          <p:cNvSpPr>
            <a:spLocks noGrp="1"/>
          </p:cNvSpPr>
          <p:nvPr>
            <p:ph type="title"/>
          </p:nvPr>
        </p:nvSpPr>
        <p:spPr>
          <a:xfrm>
            <a:off x="683568" y="0"/>
            <a:ext cx="8009018" cy="720000"/>
          </a:xfrm>
          <a:solidFill>
            <a:schemeClr val="bg1"/>
          </a:solidFill>
        </p:spPr>
        <p:txBody>
          <a:bodyPr/>
          <a:lstStyle/>
          <a:p>
            <a:r>
              <a:rPr lang="en-GB"/>
              <a:t>Shadow Sample Data: Dymchurch 2025 (elevated samples)</a:t>
            </a:r>
          </a:p>
        </p:txBody>
      </p:sp>
      <p:sp>
        <p:nvSpPr>
          <p:cNvPr id="3" name="Slide Number Placeholder 2">
            <a:extLst>
              <a:ext uri="{FF2B5EF4-FFF2-40B4-BE49-F238E27FC236}">
                <a16:creationId xmlns:a16="http://schemas.microsoft.com/office/drawing/2014/main" id="{E5CD4BBD-95FA-42F6-B8C2-5AC07D95B2C6}"/>
              </a:ext>
            </a:extLst>
          </p:cNvPr>
          <p:cNvSpPr>
            <a:spLocks noGrp="1"/>
          </p:cNvSpPr>
          <p:nvPr>
            <p:ph type="sldNum" sz="quarter" idx="11"/>
          </p:nvPr>
        </p:nvSpPr>
        <p:spPr/>
        <p:txBody>
          <a:bodyPr/>
          <a:lstStyle/>
          <a:p>
            <a:fld id="{E68B66A6-FD11-43D4-B666-F3E94C391CA6}" type="slidenum">
              <a:rPr lang="en-GB" smtClean="0"/>
              <a:pPr/>
              <a:t>25</a:t>
            </a:fld>
            <a:endParaRPr lang="en-GB"/>
          </a:p>
        </p:txBody>
      </p:sp>
      <p:graphicFrame>
        <p:nvGraphicFramePr>
          <p:cNvPr id="7" name="Table 6">
            <a:extLst>
              <a:ext uri="{FF2B5EF4-FFF2-40B4-BE49-F238E27FC236}">
                <a16:creationId xmlns:a16="http://schemas.microsoft.com/office/drawing/2014/main" id="{8CC82D33-4C14-5B1F-331D-4553FC5521D9}"/>
              </a:ext>
            </a:extLst>
          </p:cNvPr>
          <p:cNvGraphicFramePr>
            <a:graphicFrameLocks noGrp="1"/>
          </p:cNvGraphicFramePr>
          <p:nvPr/>
        </p:nvGraphicFramePr>
        <p:xfrm>
          <a:off x="323528" y="461997"/>
          <a:ext cx="7477813" cy="4540579"/>
        </p:xfrm>
        <a:graphic>
          <a:graphicData uri="http://schemas.openxmlformats.org/drawingml/2006/table">
            <a:tbl>
              <a:tblPr/>
              <a:tblGrid>
                <a:gridCol w="311036">
                  <a:extLst>
                    <a:ext uri="{9D8B030D-6E8A-4147-A177-3AD203B41FA5}">
                      <a16:colId xmlns:a16="http://schemas.microsoft.com/office/drawing/2014/main" val="392384087"/>
                    </a:ext>
                  </a:extLst>
                </a:gridCol>
                <a:gridCol w="434153">
                  <a:extLst>
                    <a:ext uri="{9D8B030D-6E8A-4147-A177-3AD203B41FA5}">
                      <a16:colId xmlns:a16="http://schemas.microsoft.com/office/drawing/2014/main" val="2157804159"/>
                    </a:ext>
                  </a:extLst>
                </a:gridCol>
                <a:gridCol w="364496">
                  <a:extLst>
                    <a:ext uri="{9D8B030D-6E8A-4147-A177-3AD203B41FA5}">
                      <a16:colId xmlns:a16="http://schemas.microsoft.com/office/drawing/2014/main" val="3160622560"/>
                    </a:ext>
                  </a:extLst>
                </a:gridCol>
                <a:gridCol w="311036">
                  <a:extLst>
                    <a:ext uri="{9D8B030D-6E8A-4147-A177-3AD203B41FA5}">
                      <a16:colId xmlns:a16="http://schemas.microsoft.com/office/drawing/2014/main" val="643213355"/>
                    </a:ext>
                  </a:extLst>
                </a:gridCol>
                <a:gridCol w="539452">
                  <a:extLst>
                    <a:ext uri="{9D8B030D-6E8A-4147-A177-3AD203B41FA5}">
                      <a16:colId xmlns:a16="http://schemas.microsoft.com/office/drawing/2014/main" val="2054966159"/>
                    </a:ext>
                  </a:extLst>
                </a:gridCol>
                <a:gridCol w="311036">
                  <a:extLst>
                    <a:ext uri="{9D8B030D-6E8A-4147-A177-3AD203B41FA5}">
                      <a16:colId xmlns:a16="http://schemas.microsoft.com/office/drawing/2014/main" val="3887769306"/>
                    </a:ext>
                  </a:extLst>
                </a:gridCol>
                <a:gridCol w="311036">
                  <a:extLst>
                    <a:ext uri="{9D8B030D-6E8A-4147-A177-3AD203B41FA5}">
                      <a16:colId xmlns:a16="http://schemas.microsoft.com/office/drawing/2014/main" val="4013421102"/>
                    </a:ext>
                  </a:extLst>
                </a:gridCol>
                <a:gridCol w="492472">
                  <a:extLst>
                    <a:ext uri="{9D8B030D-6E8A-4147-A177-3AD203B41FA5}">
                      <a16:colId xmlns:a16="http://schemas.microsoft.com/office/drawing/2014/main" val="1926788222"/>
                    </a:ext>
                  </a:extLst>
                </a:gridCol>
                <a:gridCol w="311036">
                  <a:extLst>
                    <a:ext uri="{9D8B030D-6E8A-4147-A177-3AD203B41FA5}">
                      <a16:colId xmlns:a16="http://schemas.microsoft.com/office/drawing/2014/main" val="2831569915"/>
                    </a:ext>
                  </a:extLst>
                </a:gridCol>
                <a:gridCol w="311036">
                  <a:extLst>
                    <a:ext uri="{9D8B030D-6E8A-4147-A177-3AD203B41FA5}">
                      <a16:colId xmlns:a16="http://schemas.microsoft.com/office/drawing/2014/main" val="2058008491"/>
                    </a:ext>
                  </a:extLst>
                </a:gridCol>
                <a:gridCol w="414714">
                  <a:extLst>
                    <a:ext uri="{9D8B030D-6E8A-4147-A177-3AD203B41FA5}">
                      <a16:colId xmlns:a16="http://schemas.microsoft.com/office/drawing/2014/main" val="4284645595"/>
                    </a:ext>
                  </a:extLst>
                </a:gridCol>
                <a:gridCol w="570232">
                  <a:extLst>
                    <a:ext uri="{9D8B030D-6E8A-4147-A177-3AD203B41FA5}">
                      <a16:colId xmlns:a16="http://schemas.microsoft.com/office/drawing/2014/main" val="1549203573"/>
                    </a:ext>
                  </a:extLst>
                </a:gridCol>
                <a:gridCol w="311036">
                  <a:extLst>
                    <a:ext uri="{9D8B030D-6E8A-4147-A177-3AD203B41FA5}">
                      <a16:colId xmlns:a16="http://schemas.microsoft.com/office/drawing/2014/main" val="1136918402"/>
                    </a:ext>
                  </a:extLst>
                </a:gridCol>
                <a:gridCol w="383934">
                  <a:extLst>
                    <a:ext uri="{9D8B030D-6E8A-4147-A177-3AD203B41FA5}">
                      <a16:colId xmlns:a16="http://schemas.microsoft.com/office/drawing/2014/main" val="2954548821"/>
                    </a:ext>
                  </a:extLst>
                </a:gridCol>
                <a:gridCol w="311036">
                  <a:extLst>
                    <a:ext uri="{9D8B030D-6E8A-4147-A177-3AD203B41FA5}">
                      <a16:colId xmlns:a16="http://schemas.microsoft.com/office/drawing/2014/main" val="484589257"/>
                    </a:ext>
                  </a:extLst>
                </a:gridCol>
                <a:gridCol w="505432">
                  <a:extLst>
                    <a:ext uri="{9D8B030D-6E8A-4147-A177-3AD203B41FA5}">
                      <a16:colId xmlns:a16="http://schemas.microsoft.com/office/drawing/2014/main" val="3167628792"/>
                    </a:ext>
                  </a:extLst>
                </a:gridCol>
                <a:gridCol w="539452">
                  <a:extLst>
                    <a:ext uri="{9D8B030D-6E8A-4147-A177-3AD203B41FA5}">
                      <a16:colId xmlns:a16="http://schemas.microsoft.com/office/drawing/2014/main" val="3547114974"/>
                    </a:ext>
                  </a:extLst>
                </a:gridCol>
                <a:gridCol w="349914">
                  <a:extLst>
                    <a:ext uri="{9D8B030D-6E8A-4147-A177-3AD203B41FA5}">
                      <a16:colId xmlns:a16="http://schemas.microsoft.com/office/drawing/2014/main" val="1975424559"/>
                    </a:ext>
                  </a:extLst>
                </a:gridCol>
                <a:gridCol w="395274">
                  <a:extLst>
                    <a:ext uri="{9D8B030D-6E8A-4147-A177-3AD203B41FA5}">
                      <a16:colId xmlns:a16="http://schemas.microsoft.com/office/drawing/2014/main" val="3876851441"/>
                    </a:ext>
                  </a:extLst>
                </a:gridCol>
              </a:tblGrid>
              <a:tr h="138462">
                <a:tc>
                  <a:txBody>
                    <a:bodyPr/>
                    <a:lstStyle/>
                    <a:p>
                      <a:pPr algn="ctr" fontAlgn="b">
                        <a:buNone/>
                      </a:pPr>
                      <a:r>
                        <a:rPr lang="en-GB" sz="500" b="0" i="0" u="none" strike="noStrike">
                          <a:solidFill>
                            <a:srgbClr val="000000"/>
                          </a:solidFill>
                          <a:effectLst/>
                          <a:latin typeface="Calibri" panose="020F0502020204030204" pitchFamily="34" charset="0"/>
                        </a:rPr>
                        <a:t>Sample site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Sample number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Date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Weather</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Sample time</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Time collected</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Water Temp</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Tide</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Flow in outfall</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Bottled sample ref</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Ecoli result</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IE results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500" b="0" i="0" u="none" strike="noStrike">
                          <a:solidFill>
                            <a:srgbClr val="000000"/>
                          </a:solidFill>
                          <a:effectLst/>
                          <a:latin typeface="Calibri" panose="020F0502020204030204" pitchFamily="34" charset="0"/>
                        </a:rPr>
                        <a:t>Above Excellent?</a:t>
                      </a:r>
                    </a:p>
                  </a:txBody>
                  <a:tcPr marL="2308" marR="2308" marT="2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Comments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Spill?</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Rain total 5 days prior (mm)</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HW time</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Time to HW</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Flow from</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2983639"/>
                  </a:ext>
                </a:extLst>
              </a:tr>
              <a:tr h="55758">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DYMCS01-12</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05/08/2025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Dry</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05/08/2025 10:34</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10:34</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16.5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Mid high tide</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No</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9155200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340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70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05/08/2025 09:00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1.57</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West</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2839010"/>
                  </a:ext>
                </a:extLst>
              </a:tr>
              <a:tr h="164770">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DYMCS02-02</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06/02/2025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Light rain</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06/02/2025 12:43</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12:43</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Mid low tide</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8810085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300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68</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Calibri" panose="020F0502020204030204" pitchFamily="34" charset="0"/>
                        </a:rPr>
                        <a:t>Shoreside due to stormy conditions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0.4</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06/02/2025 17:05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-4.37</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East</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1246845"/>
                  </a:ext>
                </a:extLst>
              </a:tr>
              <a:tr h="205385">
                <a:tc>
                  <a:txBody>
                    <a:bodyPr/>
                    <a:lstStyle/>
                    <a:p>
                      <a:pPr algn="ctr" fontAlgn="b">
                        <a:buNone/>
                      </a:pPr>
                      <a:r>
                        <a:rPr lang="en-GB" sz="500" b="0" i="0" u="none" strike="noStrike">
                          <a:solidFill>
                            <a:srgbClr val="000000"/>
                          </a:solidFill>
                          <a:effectLst/>
                          <a:latin typeface="Arial" panose="020B060402020202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DYMCS02-09</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19/06/2025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Sunny</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19/06/2025 10:22</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10:22</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18</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Low tide</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9061784</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140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410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Calibri" panose="020F0502020204030204" pitchFamily="34" charset="0"/>
                        </a:rPr>
                        <a:t>Point visited during an active pollution attendance</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19/06/2025 05:29</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4.88</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North East</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59477412"/>
                  </a:ext>
                </a:extLst>
              </a:tr>
              <a:tr h="46154">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DYMCS02-11</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15/07/2025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Sunny</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15/07/2025 09:52</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09:52</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16</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Low tide</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9114700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100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140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Calibri" panose="020F050202020403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15/07/2025 14:53</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-5.02</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East</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3540570"/>
                  </a:ext>
                </a:extLst>
              </a:tr>
              <a:tr h="46154">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DYMCS02-12</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05/08/2025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Dry</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05/08/2025 10:39</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10:39</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16.5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Mid high tide</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No</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9155201</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450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80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Calibri" panose="020F050202020403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05/08/2025 09:00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1.65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West</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1918231"/>
                  </a:ext>
                </a:extLst>
              </a:tr>
              <a:tr h="489694">
                <a:tc>
                  <a:txBody>
                    <a:bodyPr/>
                    <a:lstStyle/>
                    <a:p>
                      <a:pPr algn="ctr" fontAlgn="b">
                        <a:buNone/>
                      </a:pPr>
                      <a:r>
                        <a:rPr lang="en-GB" sz="500" b="0" i="0" u="none" strike="noStrike">
                          <a:solidFill>
                            <a:srgbClr val="000000"/>
                          </a:solidFill>
                          <a:effectLst/>
                          <a:latin typeface="Arial" panose="020B060402020202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DYMCS02-13</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02/09/2025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Calibri" panose="020F0502020204030204" pitchFamily="34" charset="0"/>
                        </a:rPr>
                        <a:t>Light rain</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02/09/2025 10:49</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Calibri" panose="020F0502020204030204" pitchFamily="34" charset="0"/>
                        </a:rPr>
                        <a:t>10:49</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Calibri" panose="020F050202020403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Calibri" panose="020F0502020204030204" pitchFamily="34" charset="0"/>
                        </a:rPr>
                        <a:t>Mid high tide</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9209936</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100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300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endParaRPr lang="en-GB" sz="500" b="0" i="0" u="none" strike="noStrike">
                        <a:solidFill>
                          <a:srgbClr val="000000"/>
                        </a:solidFill>
                        <a:effectLst/>
                        <a:latin typeface="Calibri" panose="020F0502020204030204" pitchFamily="34" charset="0"/>
                      </a:endParaRP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22</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02/09/2025 07:14</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3.58</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Slack</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276628"/>
                  </a:ext>
                </a:extLst>
              </a:tr>
              <a:tr h="101539">
                <a:tc>
                  <a:txBody>
                    <a:bodyPr/>
                    <a:lstStyle/>
                    <a:p>
                      <a:pPr algn="ctr" fontAlgn="b">
                        <a:buNone/>
                      </a:pPr>
                      <a:r>
                        <a:rPr lang="en-GB" sz="500" b="0" i="0" u="none" strike="noStrike">
                          <a:solidFill>
                            <a:srgbClr val="000000"/>
                          </a:solidFill>
                          <a:effectLst/>
                          <a:latin typeface="Arial" panose="020B060402020202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DYMCS02-15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19/09/2025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Light rain</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19/09/2025 10:31</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10:31</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High tide</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No</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9244104</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100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150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Calibri" panose="020F050202020403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1.4</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19/09/2025 10:37</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-0.10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West</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2423343"/>
                  </a:ext>
                </a:extLst>
              </a:tr>
              <a:tr h="46154">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DYMCS03-11</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15/07/2025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Sunny</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15/07/2025 09:59</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09:59</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16</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Low tide</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9114701</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900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1000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Calibri" panose="020F050202020403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15/07/2025 14:53</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-4.90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East</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5334821"/>
                  </a:ext>
                </a:extLst>
              </a:tr>
              <a:tr h="46154">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DYMCS03-12</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05/08/2025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Dry</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05/08/2025 10:44</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10:44</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16.5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Mid high tide</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No</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9155202</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420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40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Calibri" panose="020F050202020403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05/08/2025 09:00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1.73</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West</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5998536"/>
                  </a:ext>
                </a:extLst>
              </a:tr>
              <a:tr h="124154">
                <a:tc>
                  <a:txBody>
                    <a:bodyPr/>
                    <a:lstStyle/>
                    <a:p>
                      <a:pPr algn="ctr" fontAlgn="b">
                        <a:buNone/>
                      </a:pPr>
                      <a:r>
                        <a:rPr lang="en-GB" sz="500" b="0" i="0" u="none" strike="noStrike">
                          <a:solidFill>
                            <a:srgbClr val="000000"/>
                          </a:solidFill>
                          <a:effectLst/>
                          <a:latin typeface="Arial" panose="020B060402020202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DYMCS03-13</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02/09/2025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Light rain</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02/09/2025 10:35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10:35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Mid high tide</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9209937</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4000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6200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Calibri" panose="020F0502020204030204" pitchFamily="34" charset="0"/>
                        </a:rPr>
                        <a:t>In-situ data not yet available</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22</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02/09/2025 07:14</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3.35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South West</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61232222"/>
                  </a:ext>
                </a:extLst>
              </a:tr>
              <a:tr h="164770">
                <a:tc>
                  <a:txBody>
                    <a:bodyPr/>
                    <a:lstStyle/>
                    <a:p>
                      <a:pPr algn="ctr" fontAlgn="b">
                        <a:buNone/>
                      </a:pPr>
                      <a:r>
                        <a:rPr lang="en-GB" sz="500" b="0" i="0" u="none" strike="noStrike">
                          <a:solidFill>
                            <a:srgbClr val="000000"/>
                          </a:solidFill>
                          <a:effectLst/>
                          <a:latin typeface="Arial" panose="020B0604020202020204" pitchFamily="34" charset="0"/>
                        </a:rPr>
                        <a:t>Coastal</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DYMCS04-02</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06/02/2025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Light rain</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06/02/2025 12:26</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12:26</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Mid low tide</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8810087</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100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500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Calibri" panose="020F0502020204030204" pitchFamily="34" charset="0"/>
                        </a:rPr>
                        <a:t>Shoreside due to stormy conditions.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0.4</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06/02/2025 17:05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-4.65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East</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7603420"/>
                  </a:ext>
                </a:extLst>
              </a:tr>
              <a:tr h="205385">
                <a:tc>
                  <a:txBody>
                    <a:bodyPr/>
                    <a:lstStyle/>
                    <a:p>
                      <a:pPr algn="ctr" fontAlgn="b">
                        <a:buNone/>
                      </a:pPr>
                      <a:r>
                        <a:rPr lang="en-GB" sz="500" b="0" i="0" u="none" strike="noStrike">
                          <a:solidFill>
                            <a:srgbClr val="000000"/>
                          </a:solidFill>
                          <a:effectLst/>
                          <a:latin typeface="Arial" panose="020B060402020202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DYMCS04-09</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19/06/2025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Sunny</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19/06/2025 09:57</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09:57</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18</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Low tide</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9061783</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300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28</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Calibri" panose="020F0502020204030204" pitchFamily="34" charset="0"/>
                        </a:rPr>
                        <a:t>Point visited during an active pollution attendance</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19/06/2025 05:29</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4.47</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Slack</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4042877"/>
                  </a:ext>
                </a:extLst>
              </a:tr>
              <a:tr h="205385">
                <a:tc>
                  <a:txBody>
                    <a:bodyPr/>
                    <a:lstStyle/>
                    <a:p>
                      <a:pPr algn="ctr" fontAlgn="b">
                        <a:buNone/>
                      </a:pPr>
                      <a:r>
                        <a:rPr lang="en-GB" sz="500" b="0" i="0" u="none" strike="noStrike">
                          <a:solidFill>
                            <a:srgbClr val="000000"/>
                          </a:solidFill>
                          <a:effectLst/>
                          <a:latin typeface="Arial" panose="020B060402020202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DYMCS04-10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20/06/2025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Sunny</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20/06/2025 12:43</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12:43</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19</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Low tide</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9030391</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200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200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Calibri" panose="020F0502020204030204" pitchFamily="34" charset="0"/>
                        </a:rPr>
                        <a:t>Point visited during an active pollution attendance</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20/06/2025 19:06</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-6.38</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East</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9480181"/>
                  </a:ext>
                </a:extLst>
              </a:tr>
              <a:tr h="46154">
                <a:tc>
                  <a:txBody>
                    <a:bodyPr/>
                    <a:lstStyle/>
                    <a:p>
                      <a:pPr algn="ctr" fontAlgn="b">
                        <a:buNone/>
                      </a:pPr>
                      <a:r>
                        <a:rPr lang="en-GB" sz="500" b="0" i="0" u="none" strike="noStrike">
                          <a:solidFill>
                            <a:srgbClr val="000000"/>
                          </a:solidFill>
                          <a:effectLst/>
                          <a:latin typeface="Arial" panose="020B060402020202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DYMCS04-11</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15/07/2025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Sunny</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15/07/2025 10:02</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10:02</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16</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Low tide</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9114702</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700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350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Calibri" panose="020F050202020403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15/07/2025 14:53</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-4.85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East</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2858085"/>
                  </a:ext>
                </a:extLst>
              </a:tr>
              <a:tr h="46154">
                <a:tc>
                  <a:txBody>
                    <a:bodyPr/>
                    <a:lstStyle/>
                    <a:p>
                      <a:pPr algn="ctr" fontAlgn="b">
                        <a:buNone/>
                      </a:pPr>
                      <a:r>
                        <a:rPr lang="en-GB" sz="500" b="0" i="0" u="none" strike="noStrike">
                          <a:solidFill>
                            <a:srgbClr val="000000"/>
                          </a:solidFill>
                          <a:effectLst/>
                          <a:latin typeface="Arial" panose="020B060402020202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DYMCS04-13</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02/09/2025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Light rain</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02/09/2025 10:26</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10:26</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Mid high tide</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9209938</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60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200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Calibri" panose="020F050202020403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22</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02/09/2025 07:14</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3.20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South West</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1150418"/>
                  </a:ext>
                </a:extLst>
              </a:tr>
              <a:tr h="46154">
                <a:tc>
                  <a:txBody>
                    <a:bodyPr/>
                    <a:lstStyle/>
                    <a:p>
                      <a:pPr algn="ctr" fontAlgn="b">
                        <a:buNone/>
                      </a:pPr>
                      <a:r>
                        <a:rPr lang="en-GB" sz="500" b="0" i="0" u="none" strike="noStrike">
                          <a:solidFill>
                            <a:srgbClr val="000000"/>
                          </a:solidFill>
                          <a:effectLst/>
                          <a:latin typeface="Arial" panose="020B060402020202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DYMCS04-15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19/09/2025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Light rain</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19/09/2025 10:21</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10:21</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High tide</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No</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9244106</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200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55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Calibri" panose="020F050202020403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1.4</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19/09/2025 10:37</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-0.27</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West</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067973"/>
                  </a:ext>
                </a:extLst>
              </a:tr>
              <a:tr h="83539">
                <a:tc>
                  <a:txBody>
                    <a:bodyPr/>
                    <a:lstStyle/>
                    <a:p>
                      <a:pPr algn="ctr" fontAlgn="b">
                        <a:buNone/>
                      </a:pPr>
                      <a:r>
                        <a:rPr lang="en-GB" sz="500" b="0" i="0" u="none" strike="noStrike">
                          <a:solidFill>
                            <a:srgbClr val="000000"/>
                          </a:solidFill>
                          <a:effectLst/>
                          <a:latin typeface="Arial" panose="020B0604020202020204" pitchFamily="34" charset="0"/>
                        </a:rPr>
                        <a:t>Outfall</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DYMCS04-O-02</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06/02/2025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Light rain</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06/02/2025 12:31</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12:31</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Mid low tide</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8810088</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430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530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Calibri" panose="020F0502020204030204" pitchFamily="34" charset="0"/>
                        </a:rPr>
                        <a:t>Outfall sampled</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0.4</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06/02/2025 17:05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-4.57</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East</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7037177"/>
                  </a:ext>
                </a:extLst>
              </a:tr>
              <a:tr h="205385">
                <a:tc>
                  <a:txBody>
                    <a:bodyPr/>
                    <a:lstStyle/>
                    <a:p>
                      <a:pPr algn="ctr" fontAlgn="b">
                        <a:buNone/>
                      </a:pPr>
                      <a:r>
                        <a:rPr lang="en-GB" sz="500" b="0" i="0" u="none" strike="noStrike">
                          <a:solidFill>
                            <a:srgbClr val="000000"/>
                          </a:solidFill>
                          <a:effectLst/>
                          <a:latin typeface="Arial" panose="020B060402020202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DYMCS04-O-09</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19/06/2025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Sunny</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19/06/2025 10:10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10:10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18</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Low tide</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9061782</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2000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440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Calibri" panose="020F0502020204030204" pitchFamily="34" charset="0"/>
                        </a:rPr>
                        <a:t>Point visited during an active pollution attendance</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19/06/2025 05:29</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4.68</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North East</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4580476"/>
                  </a:ext>
                </a:extLst>
              </a:tr>
              <a:tr h="205385">
                <a:tc>
                  <a:txBody>
                    <a:bodyPr/>
                    <a:lstStyle/>
                    <a:p>
                      <a:pPr algn="ctr" fontAlgn="b">
                        <a:buNone/>
                      </a:pPr>
                      <a:r>
                        <a:rPr lang="en-GB" sz="500" b="0" i="0" u="none" strike="noStrike">
                          <a:solidFill>
                            <a:srgbClr val="000000"/>
                          </a:solidFill>
                          <a:effectLst/>
                          <a:latin typeface="Arial" panose="020B060402020202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DYMCS04-O-10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20/06/2025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Sunny</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20/06/2025 12:55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12:55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19</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Low tide</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9030390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1300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780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Calibri" panose="020F0502020204030204" pitchFamily="34" charset="0"/>
                        </a:rPr>
                        <a:t>Point visited during an active pollution attendance</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20/06/2025 19:06</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-6.18</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East</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8269696"/>
                  </a:ext>
                </a:extLst>
              </a:tr>
              <a:tr h="83539">
                <a:tc>
                  <a:txBody>
                    <a:bodyPr/>
                    <a:lstStyle/>
                    <a:p>
                      <a:pPr algn="ctr" fontAlgn="b">
                        <a:buNone/>
                      </a:pPr>
                      <a:r>
                        <a:rPr lang="en-GB" sz="500" b="0" i="0" u="none" strike="noStrike">
                          <a:solidFill>
                            <a:srgbClr val="000000"/>
                          </a:solidFill>
                          <a:effectLst/>
                          <a:latin typeface="Arial" panose="020B060402020202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DYMCS04-O-11</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15/07/2025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Sunny</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15/07/2025 10:08</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10:08</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16</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Low tide</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9114703</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4600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1400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Calibri" panose="020F050202020403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15/07/2025 14:53</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-4.75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East</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78595440"/>
                  </a:ext>
                </a:extLst>
              </a:tr>
              <a:tr h="83539">
                <a:tc>
                  <a:txBody>
                    <a:bodyPr/>
                    <a:lstStyle/>
                    <a:p>
                      <a:pPr algn="ctr" fontAlgn="b">
                        <a:buNone/>
                      </a:pPr>
                      <a:r>
                        <a:rPr lang="en-GB" sz="500" b="0" i="0" u="none" strike="noStrike">
                          <a:solidFill>
                            <a:srgbClr val="000000"/>
                          </a:solidFill>
                          <a:effectLst/>
                          <a:latin typeface="Arial" panose="020B060402020202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DYMCS04-O-13</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02/09/2025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Light rain</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02/09/2025 10:31</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10:31</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Mid high tide</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9209939</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6200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10000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Calibri" panose="020F050202020403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22</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02/09/2025 07:14</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3.28</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South West</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7851679"/>
                  </a:ext>
                </a:extLst>
              </a:tr>
              <a:tr h="46154">
                <a:tc>
                  <a:txBody>
                    <a:bodyPr/>
                    <a:lstStyle/>
                    <a:p>
                      <a:pPr algn="l" fontAlgn="b">
                        <a:buNone/>
                      </a:pPr>
                      <a:r>
                        <a:rPr lang="en-GB" sz="500" b="0" i="0" u="none" strike="noStrike">
                          <a:solidFill>
                            <a:srgbClr val="000000"/>
                          </a:solidFill>
                          <a:effectLst/>
                          <a:latin typeface="Aptos Narrow" panose="020B000402020202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DYMRV01-15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19/09/2025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Light rain</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19/09/2025 09:51</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09:51</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High tide</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No</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9244100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310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360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1.4</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19/09/2025 10:37</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-0.77</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West</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9766550"/>
                  </a:ext>
                </a:extLst>
              </a:tr>
              <a:tr h="46154">
                <a:tc>
                  <a:txBody>
                    <a:bodyPr/>
                    <a:lstStyle/>
                    <a:p>
                      <a:pPr algn="l" fontAlgn="b">
                        <a:buNone/>
                      </a:pPr>
                      <a:r>
                        <a:rPr lang="en-GB" sz="500" b="0" i="0" u="none" strike="noStrike">
                          <a:solidFill>
                            <a:srgbClr val="000000"/>
                          </a:solidFill>
                          <a:effectLst/>
                          <a:latin typeface="Aptos Narrow" panose="020B000402020202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DYMRV02-15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19/09/2025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Light rain</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19/09/2025 10:51</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10:51</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High tide</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No</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9244101</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200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13</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1.4</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19/09/2025 10:37</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0.23</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West</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1576083"/>
                  </a:ext>
                </a:extLst>
              </a:tr>
              <a:tr h="46154">
                <a:tc>
                  <a:txBody>
                    <a:bodyPr/>
                    <a:lstStyle/>
                    <a:p>
                      <a:pPr algn="l" fontAlgn="b">
                        <a:buNone/>
                      </a:pPr>
                      <a:r>
                        <a:rPr lang="en-GB" sz="500" b="0" i="0" u="none" strike="noStrike">
                          <a:solidFill>
                            <a:srgbClr val="000000"/>
                          </a:solidFill>
                          <a:effectLst/>
                          <a:latin typeface="Aptos Narrow" panose="020B000402020202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DYMRV03-15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19/09/2025</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Light rain</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19/09/2025 11:07</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11:07</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High tide</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No</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9244102</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270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71</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 </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1.4</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500" b="0" i="0" u="none" strike="noStrike">
                          <a:solidFill>
                            <a:srgbClr val="000000"/>
                          </a:solidFill>
                          <a:effectLst/>
                          <a:latin typeface="Calibri" panose="020F0502020204030204" pitchFamily="34" charset="0"/>
                        </a:rPr>
                        <a:t>19/09/2025 10:37</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buNone/>
                      </a:pPr>
                      <a:r>
                        <a:rPr lang="en-GB" sz="500" b="0" i="0" u="none" strike="noStrike">
                          <a:solidFill>
                            <a:srgbClr val="000000"/>
                          </a:solidFill>
                          <a:effectLst/>
                          <a:latin typeface="Aptos Narrow" panose="020B0004020202020204" pitchFamily="34" charset="0"/>
                        </a:rPr>
                        <a:t>0.50</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buNone/>
                      </a:pPr>
                      <a:r>
                        <a:rPr lang="en-GB" sz="500" b="0" i="0" u="none" strike="noStrike">
                          <a:solidFill>
                            <a:srgbClr val="000000"/>
                          </a:solidFill>
                          <a:effectLst/>
                          <a:latin typeface="Aptos Narrow" panose="020B0004020202020204" pitchFamily="34" charset="0"/>
                        </a:rPr>
                        <a:t>West</a:t>
                      </a:r>
                    </a:p>
                  </a:txBody>
                  <a:tcPr marL="2308" marR="2308" marT="23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7334163"/>
                  </a:ext>
                </a:extLst>
              </a:tr>
            </a:tbl>
          </a:graphicData>
        </a:graphic>
      </p:graphicFrame>
    </p:spTree>
    <p:extLst>
      <p:ext uri="{BB962C8B-B14F-4D97-AF65-F5344CB8AC3E}">
        <p14:creationId xmlns:p14="http://schemas.microsoft.com/office/powerpoint/2010/main" val="4101623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C740B-AB25-3ADD-8823-F6AA828A356D}"/>
              </a:ext>
            </a:extLst>
          </p:cNvPr>
          <p:cNvSpPr>
            <a:spLocks noGrp="1"/>
          </p:cNvSpPr>
          <p:nvPr>
            <p:ph type="title"/>
          </p:nvPr>
        </p:nvSpPr>
        <p:spPr/>
        <p:txBody>
          <a:bodyPr/>
          <a:lstStyle/>
          <a:p>
            <a:r>
              <a:rPr lang="en-GB"/>
              <a:t>Shadow Sampling: </a:t>
            </a:r>
            <a:r>
              <a:rPr lang="en-GB" err="1"/>
              <a:t>Littlestone</a:t>
            </a:r>
            <a:r>
              <a:rPr lang="en-GB"/>
              <a:t> 2025 (elevated samples)</a:t>
            </a:r>
          </a:p>
        </p:txBody>
      </p:sp>
      <p:sp>
        <p:nvSpPr>
          <p:cNvPr id="3" name="Slide Number Placeholder 2">
            <a:extLst>
              <a:ext uri="{FF2B5EF4-FFF2-40B4-BE49-F238E27FC236}">
                <a16:creationId xmlns:a16="http://schemas.microsoft.com/office/drawing/2014/main" id="{5ED8D73D-43FA-8E4C-E31F-FDF86588ADF8}"/>
              </a:ext>
            </a:extLst>
          </p:cNvPr>
          <p:cNvSpPr>
            <a:spLocks noGrp="1"/>
          </p:cNvSpPr>
          <p:nvPr>
            <p:ph type="sldNum" sz="quarter" idx="11"/>
          </p:nvPr>
        </p:nvSpPr>
        <p:spPr/>
        <p:txBody>
          <a:bodyPr/>
          <a:lstStyle/>
          <a:p>
            <a:fld id="{E68B66A6-FD11-43D4-B666-F3E94C391CA6}" type="slidenum">
              <a:rPr lang="en-GB" smtClean="0"/>
              <a:pPr/>
              <a:t>26</a:t>
            </a:fld>
            <a:endParaRPr lang="en-GB"/>
          </a:p>
        </p:txBody>
      </p:sp>
      <p:graphicFrame>
        <p:nvGraphicFramePr>
          <p:cNvPr id="6" name="Table 5">
            <a:extLst>
              <a:ext uri="{FF2B5EF4-FFF2-40B4-BE49-F238E27FC236}">
                <a16:creationId xmlns:a16="http://schemas.microsoft.com/office/drawing/2014/main" id="{519A71FB-27AA-BCAE-C38D-956A03C80E25}"/>
              </a:ext>
            </a:extLst>
          </p:cNvPr>
          <p:cNvGraphicFramePr>
            <a:graphicFrameLocks noGrp="1"/>
          </p:cNvGraphicFramePr>
          <p:nvPr/>
        </p:nvGraphicFramePr>
        <p:xfrm>
          <a:off x="503548" y="1283771"/>
          <a:ext cx="8208965" cy="2900962"/>
        </p:xfrm>
        <a:graphic>
          <a:graphicData uri="http://schemas.openxmlformats.org/drawingml/2006/table">
            <a:tbl>
              <a:tblPr/>
              <a:tblGrid>
                <a:gridCol w="473059">
                  <a:extLst>
                    <a:ext uri="{9D8B030D-6E8A-4147-A177-3AD203B41FA5}">
                      <a16:colId xmlns:a16="http://schemas.microsoft.com/office/drawing/2014/main" val="2826760023"/>
                    </a:ext>
                  </a:extLst>
                </a:gridCol>
                <a:gridCol w="535670">
                  <a:extLst>
                    <a:ext uri="{9D8B030D-6E8A-4147-A177-3AD203B41FA5}">
                      <a16:colId xmlns:a16="http://schemas.microsoft.com/office/drawing/2014/main" val="1784208959"/>
                    </a:ext>
                  </a:extLst>
                </a:gridCol>
                <a:gridCol w="521756">
                  <a:extLst>
                    <a:ext uri="{9D8B030D-6E8A-4147-A177-3AD203B41FA5}">
                      <a16:colId xmlns:a16="http://schemas.microsoft.com/office/drawing/2014/main" val="3491415919"/>
                    </a:ext>
                  </a:extLst>
                </a:gridCol>
                <a:gridCol w="563497">
                  <a:extLst>
                    <a:ext uri="{9D8B030D-6E8A-4147-A177-3AD203B41FA5}">
                      <a16:colId xmlns:a16="http://schemas.microsoft.com/office/drawing/2014/main" val="4123145797"/>
                    </a:ext>
                  </a:extLst>
                </a:gridCol>
                <a:gridCol w="333924">
                  <a:extLst>
                    <a:ext uri="{9D8B030D-6E8A-4147-A177-3AD203B41FA5}">
                      <a16:colId xmlns:a16="http://schemas.microsoft.com/office/drawing/2014/main" val="1897204803"/>
                    </a:ext>
                  </a:extLst>
                </a:gridCol>
                <a:gridCol w="333924">
                  <a:extLst>
                    <a:ext uri="{9D8B030D-6E8A-4147-A177-3AD203B41FA5}">
                      <a16:colId xmlns:a16="http://schemas.microsoft.com/office/drawing/2014/main" val="3736576475"/>
                    </a:ext>
                  </a:extLst>
                </a:gridCol>
                <a:gridCol w="333924">
                  <a:extLst>
                    <a:ext uri="{9D8B030D-6E8A-4147-A177-3AD203B41FA5}">
                      <a16:colId xmlns:a16="http://schemas.microsoft.com/office/drawing/2014/main" val="246708054"/>
                    </a:ext>
                  </a:extLst>
                </a:gridCol>
                <a:gridCol w="333924">
                  <a:extLst>
                    <a:ext uri="{9D8B030D-6E8A-4147-A177-3AD203B41FA5}">
                      <a16:colId xmlns:a16="http://schemas.microsoft.com/office/drawing/2014/main" val="2223652787"/>
                    </a:ext>
                  </a:extLst>
                </a:gridCol>
                <a:gridCol w="333924">
                  <a:extLst>
                    <a:ext uri="{9D8B030D-6E8A-4147-A177-3AD203B41FA5}">
                      <a16:colId xmlns:a16="http://schemas.microsoft.com/office/drawing/2014/main" val="2713297265"/>
                    </a:ext>
                  </a:extLst>
                </a:gridCol>
                <a:gridCol w="333924">
                  <a:extLst>
                    <a:ext uri="{9D8B030D-6E8A-4147-A177-3AD203B41FA5}">
                      <a16:colId xmlns:a16="http://schemas.microsoft.com/office/drawing/2014/main" val="440239753"/>
                    </a:ext>
                  </a:extLst>
                </a:gridCol>
                <a:gridCol w="333924">
                  <a:extLst>
                    <a:ext uri="{9D8B030D-6E8A-4147-A177-3AD203B41FA5}">
                      <a16:colId xmlns:a16="http://schemas.microsoft.com/office/drawing/2014/main" val="2269812168"/>
                    </a:ext>
                  </a:extLst>
                </a:gridCol>
                <a:gridCol w="333924">
                  <a:extLst>
                    <a:ext uri="{9D8B030D-6E8A-4147-A177-3AD203B41FA5}">
                      <a16:colId xmlns:a16="http://schemas.microsoft.com/office/drawing/2014/main" val="2127095377"/>
                    </a:ext>
                  </a:extLst>
                </a:gridCol>
                <a:gridCol w="333924">
                  <a:extLst>
                    <a:ext uri="{9D8B030D-6E8A-4147-A177-3AD203B41FA5}">
                      <a16:colId xmlns:a16="http://schemas.microsoft.com/office/drawing/2014/main" val="1381015577"/>
                    </a:ext>
                  </a:extLst>
                </a:gridCol>
                <a:gridCol w="633064">
                  <a:extLst>
                    <a:ext uri="{9D8B030D-6E8A-4147-A177-3AD203B41FA5}">
                      <a16:colId xmlns:a16="http://schemas.microsoft.com/office/drawing/2014/main" val="673707166"/>
                    </a:ext>
                  </a:extLst>
                </a:gridCol>
                <a:gridCol w="333924">
                  <a:extLst>
                    <a:ext uri="{9D8B030D-6E8A-4147-A177-3AD203B41FA5}">
                      <a16:colId xmlns:a16="http://schemas.microsoft.com/office/drawing/2014/main" val="3582655942"/>
                    </a:ext>
                  </a:extLst>
                </a:gridCol>
                <a:gridCol w="646978">
                  <a:extLst>
                    <a:ext uri="{9D8B030D-6E8A-4147-A177-3AD203B41FA5}">
                      <a16:colId xmlns:a16="http://schemas.microsoft.com/office/drawing/2014/main" val="552698749"/>
                    </a:ext>
                  </a:extLst>
                </a:gridCol>
                <a:gridCol w="626107">
                  <a:extLst>
                    <a:ext uri="{9D8B030D-6E8A-4147-A177-3AD203B41FA5}">
                      <a16:colId xmlns:a16="http://schemas.microsoft.com/office/drawing/2014/main" val="3223578650"/>
                    </a:ext>
                  </a:extLst>
                </a:gridCol>
                <a:gridCol w="333924">
                  <a:extLst>
                    <a:ext uri="{9D8B030D-6E8A-4147-A177-3AD203B41FA5}">
                      <a16:colId xmlns:a16="http://schemas.microsoft.com/office/drawing/2014/main" val="2669571238"/>
                    </a:ext>
                  </a:extLst>
                </a:gridCol>
                <a:gridCol w="535670">
                  <a:extLst>
                    <a:ext uri="{9D8B030D-6E8A-4147-A177-3AD203B41FA5}">
                      <a16:colId xmlns:a16="http://schemas.microsoft.com/office/drawing/2014/main" val="3425888871"/>
                    </a:ext>
                  </a:extLst>
                </a:gridCol>
              </a:tblGrid>
              <a:tr h="313054">
                <a:tc>
                  <a:txBody>
                    <a:bodyPr/>
                    <a:lstStyle/>
                    <a:p>
                      <a:pPr algn="ctr" fontAlgn="b">
                        <a:buNone/>
                      </a:pPr>
                      <a:r>
                        <a:rPr lang="en-GB" sz="600" b="0" i="0" u="none" strike="noStrike">
                          <a:solidFill>
                            <a:srgbClr val="000000"/>
                          </a:solidFill>
                          <a:effectLst/>
                          <a:latin typeface="Calibri" panose="020F0502020204030204" pitchFamily="34" charset="0"/>
                        </a:rPr>
                        <a:t>Sample site </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600" b="0" i="0" u="none" strike="noStrike">
                          <a:solidFill>
                            <a:srgbClr val="000000"/>
                          </a:solidFill>
                          <a:effectLst/>
                          <a:latin typeface="Calibri" panose="020F0502020204030204" pitchFamily="34" charset="0"/>
                        </a:rPr>
                        <a:t>Sample number </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600" b="0" i="0" u="none" strike="noStrike">
                          <a:solidFill>
                            <a:srgbClr val="000000"/>
                          </a:solidFill>
                          <a:effectLst/>
                          <a:latin typeface="Calibri" panose="020F0502020204030204" pitchFamily="34" charset="0"/>
                        </a:rPr>
                        <a:t>Date </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600" b="0" i="0" u="none" strike="noStrike">
                          <a:solidFill>
                            <a:srgbClr val="000000"/>
                          </a:solidFill>
                          <a:effectLst/>
                          <a:latin typeface="Calibri" panose="020F0502020204030204" pitchFamily="34" charset="0"/>
                        </a:rPr>
                        <a:t>Sample time</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600" b="0" i="0" u="none" strike="noStrike">
                          <a:solidFill>
                            <a:srgbClr val="000000"/>
                          </a:solidFill>
                          <a:effectLst/>
                          <a:latin typeface="Calibri" panose="020F0502020204030204" pitchFamily="34" charset="0"/>
                        </a:rPr>
                        <a:t>Weather</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600" b="0" i="0" u="none" strike="noStrike">
                          <a:solidFill>
                            <a:srgbClr val="000000"/>
                          </a:solidFill>
                          <a:effectLst/>
                          <a:latin typeface="Calibri" panose="020F0502020204030204" pitchFamily="34" charset="0"/>
                        </a:rPr>
                        <a:t>Time collected</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600" b="0" i="0" u="none" strike="noStrike">
                          <a:solidFill>
                            <a:srgbClr val="000000"/>
                          </a:solidFill>
                          <a:effectLst/>
                          <a:latin typeface="Calibri" panose="020F0502020204030204" pitchFamily="34" charset="0"/>
                        </a:rPr>
                        <a:t>Water Temp</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600" b="0" i="0" u="none" strike="noStrike">
                          <a:solidFill>
                            <a:srgbClr val="000000"/>
                          </a:solidFill>
                          <a:effectLst/>
                          <a:latin typeface="Calibri" panose="020F0502020204030204" pitchFamily="34" charset="0"/>
                        </a:rPr>
                        <a:t>Tide</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600" b="0" i="0" u="none" strike="noStrike">
                          <a:solidFill>
                            <a:srgbClr val="000000"/>
                          </a:solidFill>
                          <a:effectLst/>
                          <a:latin typeface="Calibri" panose="020F0502020204030204" pitchFamily="34" charset="0"/>
                        </a:rPr>
                        <a:t>Flow in outfall</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600" b="0" i="0" u="none" strike="noStrike">
                          <a:solidFill>
                            <a:srgbClr val="000000"/>
                          </a:solidFill>
                          <a:effectLst/>
                          <a:latin typeface="Calibri" panose="020F0502020204030204" pitchFamily="34" charset="0"/>
                        </a:rPr>
                        <a:t>Bottled sample ref</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600" b="0" i="0" u="none" strike="noStrike">
                          <a:solidFill>
                            <a:srgbClr val="000000"/>
                          </a:solidFill>
                          <a:effectLst/>
                          <a:latin typeface="Calibri" panose="020F0502020204030204" pitchFamily="34" charset="0"/>
                        </a:rPr>
                        <a:t>Ecoli result</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600" b="0" i="0" u="none" strike="noStrike">
                          <a:solidFill>
                            <a:srgbClr val="000000"/>
                          </a:solidFill>
                          <a:effectLst/>
                          <a:latin typeface="Calibri" panose="020F0502020204030204" pitchFamily="34" charset="0"/>
                        </a:rPr>
                        <a:t>IE results</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600" b="0" i="0" u="none" strike="noStrike">
                          <a:solidFill>
                            <a:srgbClr val="000000"/>
                          </a:solidFill>
                          <a:effectLst/>
                          <a:latin typeface="Calibri" panose="020F0502020204030204" pitchFamily="34" charset="0"/>
                        </a:rPr>
                        <a:t>Above Excellent?</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600" b="0" i="0" u="none" strike="noStrike">
                          <a:solidFill>
                            <a:srgbClr val="000000"/>
                          </a:solidFill>
                          <a:effectLst/>
                          <a:latin typeface="Calibri" panose="020F0502020204030204" pitchFamily="34" charset="0"/>
                        </a:rPr>
                        <a:t>Comments </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600" b="0" i="0" u="none" strike="noStrike">
                          <a:solidFill>
                            <a:srgbClr val="000000"/>
                          </a:solidFill>
                          <a:effectLst/>
                          <a:latin typeface="Calibri" panose="020F0502020204030204" pitchFamily="34" charset="0"/>
                        </a:rPr>
                        <a:t>Spill?</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600" b="0" i="0" u="none" strike="noStrike">
                          <a:solidFill>
                            <a:srgbClr val="000000"/>
                          </a:solidFill>
                          <a:effectLst/>
                          <a:latin typeface="Calibri" panose="020F0502020204030204" pitchFamily="34" charset="0"/>
                        </a:rPr>
                        <a:t>Rain?</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600" b="0" i="0" u="none" strike="noStrike">
                          <a:solidFill>
                            <a:srgbClr val="000000"/>
                          </a:solidFill>
                          <a:effectLst/>
                          <a:latin typeface="Calibri" panose="020F0502020204030204" pitchFamily="34" charset="0"/>
                        </a:rPr>
                        <a:t>HW time</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600" b="0" i="0" u="none" strike="noStrike">
                          <a:solidFill>
                            <a:srgbClr val="000000"/>
                          </a:solidFill>
                          <a:effectLst/>
                          <a:latin typeface="Calibri" panose="020F0502020204030204" pitchFamily="34" charset="0"/>
                        </a:rPr>
                        <a:t>Time to HW</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600" b="0" i="0" u="none" strike="noStrike">
                          <a:solidFill>
                            <a:srgbClr val="000000"/>
                          </a:solidFill>
                          <a:effectLst/>
                          <a:latin typeface="Calibri" panose="020F0502020204030204" pitchFamily="34" charset="0"/>
                        </a:rPr>
                        <a:t>Flow from</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70480720"/>
                  </a:ext>
                </a:extLst>
              </a:tr>
              <a:tr h="104351">
                <a:tc>
                  <a:txBody>
                    <a:bodyPr/>
                    <a:lstStyle/>
                    <a:p>
                      <a:pPr algn="ctr" fontAlgn="b">
                        <a:buNone/>
                      </a:pPr>
                      <a:r>
                        <a:rPr lang="en-GB" sz="600" b="0" i="0" u="none" strike="noStrike">
                          <a:solidFill>
                            <a:srgbClr val="000000"/>
                          </a:solidFill>
                          <a:effectLst/>
                          <a:latin typeface="Calibri" panose="020F0502020204030204" pitchFamily="34" charset="0"/>
                        </a:rPr>
                        <a:t>LITCS01</a:t>
                      </a:r>
                    </a:p>
                  </a:txBody>
                  <a:tcPr marL="5218" marR="5218" marT="52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600" b="0" i="0" u="none" strike="noStrike">
                          <a:solidFill>
                            <a:srgbClr val="000000"/>
                          </a:solidFill>
                          <a:effectLst/>
                          <a:latin typeface="Calibri" panose="020F0502020204030204" pitchFamily="34" charset="0"/>
                        </a:rPr>
                        <a:t>LITCS01-01</a:t>
                      </a:r>
                    </a:p>
                  </a:txBody>
                  <a:tcPr marL="5218" marR="5218" marT="52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13/01/2025</a:t>
                      </a:r>
                    </a:p>
                  </a:txBody>
                  <a:tcPr marL="5218" marR="5218" marT="521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13/01/2025 12:14</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Sunny</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12:14</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4.5</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High tide</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Yes</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8761848</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290</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280</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Yes</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 </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en-GB" sz="600" b="0" i="0" u="none" strike="noStrike">
                          <a:solidFill>
                            <a:srgbClr val="000000"/>
                          </a:solidFill>
                          <a:effectLst/>
                          <a:latin typeface="Aptos Narrow" panose="020B0004020202020204" pitchFamily="34" charset="0"/>
                        </a:rPr>
                        <a:t>No Spill</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600" b="0" i="0" u="none" strike="noStrike">
                          <a:solidFill>
                            <a:srgbClr val="000000"/>
                          </a:solidFill>
                          <a:effectLst/>
                          <a:latin typeface="Aptos Narrow" panose="020B0004020202020204" pitchFamily="34" charset="0"/>
                        </a:rPr>
                        <a:t>9.2mm (08-13/01)</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600" b="0" i="0" u="none" strike="noStrike">
                          <a:solidFill>
                            <a:srgbClr val="000000"/>
                          </a:solidFill>
                          <a:effectLst/>
                          <a:latin typeface="Aptos Narrow" panose="020B0004020202020204" pitchFamily="34" charset="0"/>
                        </a:rPr>
                        <a:t>13/01/2025 10:39</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600" b="0" i="0" u="none" strike="noStrike">
                          <a:solidFill>
                            <a:srgbClr val="000000"/>
                          </a:solidFill>
                          <a:effectLst/>
                          <a:latin typeface="Aptos Narrow" panose="020B0004020202020204" pitchFamily="34" charset="0"/>
                        </a:rPr>
                        <a:t>1.58</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600" b="0" i="0" u="none" strike="noStrike">
                          <a:solidFill>
                            <a:srgbClr val="000000"/>
                          </a:solidFill>
                          <a:effectLst/>
                          <a:latin typeface="Aptos Narrow" panose="020B0004020202020204" pitchFamily="34" charset="0"/>
                        </a:rPr>
                        <a:t>South West</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3958828"/>
                  </a:ext>
                </a:extLst>
              </a:tr>
              <a:tr h="104351">
                <a:tc>
                  <a:txBody>
                    <a:bodyPr/>
                    <a:lstStyle/>
                    <a:p>
                      <a:pPr algn="ctr" fontAlgn="ctr">
                        <a:buNone/>
                      </a:pPr>
                      <a:r>
                        <a:rPr lang="en-GB" sz="500" b="0" i="0" u="none" strike="noStrike">
                          <a:solidFill>
                            <a:srgbClr val="000000"/>
                          </a:solidFill>
                          <a:effectLst/>
                          <a:latin typeface="Calibri" panose="020F0502020204030204" pitchFamily="34" charset="0"/>
                        </a:rPr>
                        <a:t> </a:t>
                      </a:r>
                    </a:p>
                  </a:txBody>
                  <a:tcPr marL="5218" marR="5218" marT="52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600" b="0" i="0" u="none" strike="noStrike">
                          <a:solidFill>
                            <a:srgbClr val="000000"/>
                          </a:solidFill>
                          <a:effectLst/>
                          <a:latin typeface="Calibri" panose="020F0502020204030204" pitchFamily="34" charset="0"/>
                        </a:rPr>
                        <a:t>LITCS01-02</a:t>
                      </a:r>
                    </a:p>
                  </a:txBody>
                  <a:tcPr marL="5218" marR="5218" marT="52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31/01/2025</a:t>
                      </a:r>
                    </a:p>
                  </a:txBody>
                  <a:tcPr marL="5218" marR="5218" marT="521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31/01/2025 12:03</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Light rain</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12:03</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6</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High tide</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Yes</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8796773</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70</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180</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Yes</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 </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en-GB" sz="600" b="0" i="0" u="none" strike="noStrike">
                          <a:solidFill>
                            <a:srgbClr val="000000"/>
                          </a:solidFill>
                          <a:effectLst/>
                          <a:latin typeface="Aptos Narrow" panose="020B0004020202020204" pitchFamily="34" charset="0"/>
                        </a:rPr>
                        <a:t>No Spill</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600" b="0" i="0" u="none" strike="noStrike">
                          <a:solidFill>
                            <a:srgbClr val="000000"/>
                          </a:solidFill>
                          <a:effectLst/>
                          <a:latin typeface="Aptos Narrow" panose="020B0004020202020204" pitchFamily="34" charset="0"/>
                        </a:rPr>
                        <a:t>23mm (26-31/01)</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600" b="0" i="0" u="none" strike="noStrike">
                          <a:solidFill>
                            <a:srgbClr val="000000"/>
                          </a:solidFill>
                          <a:effectLst/>
                          <a:latin typeface="Aptos Narrow" panose="020B0004020202020204" pitchFamily="34" charset="0"/>
                        </a:rPr>
                        <a:t>31/01/2025 12:13</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600" b="0" i="0" u="none" strike="noStrike">
                          <a:solidFill>
                            <a:srgbClr val="000000"/>
                          </a:solidFill>
                          <a:effectLst/>
                          <a:latin typeface="Aptos Narrow" panose="020B0004020202020204" pitchFamily="34" charset="0"/>
                        </a:rPr>
                        <a:t>-0.17</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600" b="0" i="0" u="none" strike="noStrike">
                          <a:solidFill>
                            <a:srgbClr val="000000"/>
                          </a:solidFill>
                          <a:effectLst/>
                          <a:latin typeface="Aptos Narrow" panose="020B0004020202020204" pitchFamily="34" charset="0"/>
                        </a:rPr>
                        <a:t>South West</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4200248"/>
                  </a:ext>
                </a:extLst>
              </a:tr>
              <a:tr h="464363">
                <a:tc>
                  <a:txBody>
                    <a:bodyPr/>
                    <a:lstStyle/>
                    <a:p>
                      <a:pPr algn="ctr" fontAlgn="b">
                        <a:buNone/>
                      </a:pPr>
                      <a:r>
                        <a:rPr lang="en-GB" sz="500" b="0" i="0" u="none" strike="noStrike">
                          <a:solidFill>
                            <a:srgbClr val="000000"/>
                          </a:solidFill>
                          <a:effectLst/>
                          <a:latin typeface="Arial" panose="020B0604020202020204" pitchFamily="34" charset="0"/>
                        </a:rPr>
                        <a:t> </a:t>
                      </a:r>
                    </a:p>
                  </a:txBody>
                  <a:tcPr marL="5218" marR="5218" marT="52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600" b="0" i="0" u="none" strike="noStrike">
                          <a:solidFill>
                            <a:srgbClr val="000000"/>
                          </a:solidFill>
                          <a:effectLst/>
                          <a:latin typeface="Calibri" panose="020F0502020204030204" pitchFamily="34" charset="0"/>
                        </a:rPr>
                        <a:t>LITCS01-08</a:t>
                      </a:r>
                    </a:p>
                  </a:txBody>
                  <a:tcPr marL="5218" marR="5218" marT="52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05/09/2025</a:t>
                      </a:r>
                    </a:p>
                  </a:txBody>
                  <a:tcPr marL="5218" marR="5218" marT="5218"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05/09/2025 10:34</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Sunny</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10:34</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18</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High tide</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No</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9217566</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600</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180</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Lots of yellow/white sea foam along shoreline from recent stormy weather.</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en-GB" sz="600" b="0" i="0" u="none" strike="noStrike">
                          <a:solidFill>
                            <a:srgbClr val="000000"/>
                          </a:solidFill>
                          <a:effectLst/>
                          <a:latin typeface="Aptos Narrow" panose="020B0004020202020204" pitchFamily="34" charset="0"/>
                        </a:rPr>
                        <a:t>No Spill</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600" b="0" i="0" u="none" strike="noStrike">
                          <a:solidFill>
                            <a:srgbClr val="000000"/>
                          </a:solidFill>
                          <a:effectLst/>
                          <a:latin typeface="Aptos Narrow" panose="020B0004020202020204" pitchFamily="34" charset="0"/>
                        </a:rPr>
                        <a:t>30.6mm (01-05/09)</a:t>
                      </a:r>
                    </a:p>
                  </a:txBody>
                  <a:tcPr marL="5218" marR="5218" marT="5218"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600" b="0" i="0" u="none" strike="noStrike">
                          <a:solidFill>
                            <a:srgbClr val="000000"/>
                          </a:solidFill>
                          <a:effectLst/>
                          <a:latin typeface="Aptos Narrow" panose="020B0004020202020204" pitchFamily="34" charset="0"/>
                        </a:rPr>
                        <a:t>05/09/2025 10:16</a:t>
                      </a:r>
                    </a:p>
                  </a:txBody>
                  <a:tcPr marL="5218" marR="5218" marT="52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600" b="0" i="0" u="none" strike="noStrike">
                          <a:solidFill>
                            <a:srgbClr val="000000"/>
                          </a:solidFill>
                          <a:effectLst/>
                          <a:latin typeface="Aptos Narrow" panose="020B0004020202020204" pitchFamily="34" charset="0"/>
                        </a:rPr>
                        <a:t>0.30</a:t>
                      </a:r>
                    </a:p>
                  </a:txBody>
                  <a:tcPr marL="5218" marR="5218" marT="5218"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600" b="0" i="0" u="none" strike="noStrike">
                          <a:solidFill>
                            <a:srgbClr val="000000"/>
                          </a:solidFill>
                          <a:effectLst/>
                          <a:latin typeface="Aptos Narrow" panose="020B0004020202020204" pitchFamily="34" charset="0"/>
                        </a:rPr>
                        <a:t>South West</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1622776"/>
                  </a:ext>
                </a:extLst>
              </a:tr>
              <a:tr h="104351">
                <a:tc>
                  <a:txBody>
                    <a:bodyPr/>
                    <a:lstStyle/>
                    <a:p>
                      <a:pPr algn="ctr" fontAlgn="ctr">
                        <a:buNone/>
                      </a:pPr>
                      <a:r>
                        <a:rPr lang="en-GB" sz="500" b="0" i="0" u="none" strike="noStrike">
                          <a:solidFill>
                            <a:srgbClr val="000000"/>
                          </a:solidFill>
                          <a:effectLst/>
                          <a:latin typeface="Calibri" panose="020F0502020204030204" pitchFamily="34" charset="0"/>
                        </a:rPr>
                        <a:t> </a:t>
                      </a:r>
                    </a:p>
                  </a:txBody>
                  <a:tcPr marL="5218" marR="5218" marT="52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600" b="0" i="0" u="none" strike="noStrike">
                          <a:solidFill>
                            <a:srgbClr val="000000"/>
                          </a:solidFill>
                          <a:effectLst/>
                          <a:latin typeface="Calibri" panose="020F0502020204030204" pitchFamily="34" charset="0"/>
                        </a:rPr>
                        <a:t>LITCS02-02</a:t>
                      </a:r>
                    </a:p>
                  </a:txBody>
                  <a:tcPr marL="5218" marR="5218" marT="52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31/01/2025</a:t>
                      </a:r>
                    </a:p>
                  </a:txBody>
                  <a:tcPr marL="5218" marR="5218" marT="521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31/01/2025 11:33</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Light rain</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11:33</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6</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High tide</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Yes</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8796774</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300</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290</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Yes</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 </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en-GB" sz="600" b="0" i="0" u="none" strike="noStrike">
                          <a:solidFill>
                            <a:srgbClr val="000000"/>
                          </a:solidFill>
                          <a:effectLst/>
                          <a:latin typeface="Aptos Narrow" panose="020B0004020202020204" pitchFamily="34" charset="0"/>
                        </a:rPr>
                        <a:t>No Spill</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600" b="0" i="0" u="none" strike="noStrike">
                          <a:solidFill>
                            <a:srgbClr val="000000"/>
                          </a:solidFill>
                          <a:effectLst/>
                          <a:latin typeface="Aptos Narrow" panose="020B0004020202020204" pitchFamily="34" charset="0"/>
                        </a:rPr>
                        <a:t>23mm (26-31/01)</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600" b="0" i="0" u="none" strike="noStrike">
                          <a:solidFill>
                            <a:srgbClr val="000000"/>
                          </a:solidFill>
                          <a:effectLst/>
                          <a:latin typeface="Aptos Narrow" panose="020B0004020202020204" pitchFamily="34" charset="0"/>
                        </a:rPr>
                        <a:t>31/01/2025 12:13</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600" b="0" i="0" u="none" strike="noStrike">
                          <a:solidFill>
                            <a:srgbClr val="000000"/>
                          </a:solidFill>
                          <a:effectLst/>
                          <a:latin typeface="Aptos Narrow" panose="020B0004020202020204" pitchFamily="34" charset="0"/>
                        </a:rPr>
                        <a:t>-0.67</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600" b="0" i="0" u="none" strike="noStrike">
                          <a:solidFill>
                            <a:srgbClr val="000000"/>
                          </a:solidFill>
                          <a:effectLst/>
                          <a:latin typeface="Aptos Narrow" panose="020B0004020202020204" pitchFamily="34" charset="0"/>
                        </a:rPr>
                        <a:t>South West</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5800304"/>
                  </a:ext>
                </a:extLst>
              </a:tr>
              <a:tr h="104351">
                <a:tc>
                  <a:txBody>
                    <a:bodyPr/>
                    <a:lstStyle/>
                    <a:p>
                      <a:pPr algn="ctr" fontAlgn="b">
                        <a:buNone/>
                      </a:pPr>
                      <a:r>
                        <a:rPr lang="en-GB" sz="500" b="0" i="0" u="none" strike="noStrike">
                          <a:solidFill>
                            <a:srgbClr val="000000"/>
                          </a:solidFill>
                          <a:effectLst/>
                          <a:latin typeface="Arial" panose="020B0604020202020204" pitchFamily="34" charset="0"/>
                        </a:rPr>
                        <a:t> </a:t>
                      </a:r>
                    </a:p>
                  </a:txBody>
                  <a:tcPr marL="5218" marR="5218" marT="52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600" b="0" i="0" u="none" strike="noStrike">
                          <a:solidFill>
                            <a:srgbClr val="000000"/>
                          </a:solidFill>
                          <a:effectLst/>
                          <a:latin typeface="Calibri" panose="020F0502020204030204" pitchFamily="34" charset="0"/>
                        </a:rPr>
                        <a:t>LITCS02-06</a:t>
                      </a:r>
                    </a:p>
                  </a:txBody>
                  <a:tcPr marL="5218" marR="5218" marT="52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14/03/2025</a:t>
                      </a:r>
                    </a:p>
                  </a:txBody>
                  <a:tcPr marL="5218" marR="5218" marT="521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14/03/2025 09:42</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Sunny</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09:42</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11</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High tide</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No</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8879350</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170</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48</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Yes</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 </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en-GB" sz="600" b="0" i="0" u="none" strike="noStrike">
                          <a:solidFill>
                            <a:srgbClr val="000000"/>
                          </a:solidFill>
                          <a:effectLst/>
                          <a:latin typeface="Aptos Narrow" panose="020B0004020202020204" pitchFamily="34" charset="0"/>
                        </a:rPr>
                        <a:t>No Spill</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600" b="0" i="0" u="none" strike="noStrike">
                          <a:solidFill>
                            <a:srgbClr val="000000"/>
                          </a:solidFill>
                          <a:effectLst/>
                          <a:latin typeface="Aptos Narrow" panose="020B0004020202020204" pitchFamily="34" charset="0"/>
                        </a:rPr>
                        <a:t>0.8mm (04-09/03)</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600" b="0" i="0" u="none" strike="noStrike">
                          <a:solidFill>
                            <a:srgbClr val="000000"/>
                          </a:solidFill>
                          <a:effectLst/>
                          <a:latin typeface="Aptos Narrow" panose="020B0004020202020204" pitchFamily="34" charset="0"/>
                        </a:rPr>
                        <a:t>14/03/2025 11:35</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600" b="0" i="0" u="none" strike="noStrike">
                          <a:solidFill>
                            <a:srgbClr val="000000"/>
                          </a:solidFill>
                          <a:effectLst/>
                          <a:latin typeface="Aptos Narrow" panose="020B0004020202020204" pitchFamily="34" charset="0"/>
                        </a:rPr>
                        <a:t>-1.88</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600" b="0" i="0" u="none" strike="noStrike">
                          <a:solidFill>
                            <a:srgbClr val="000000"/>
                          </a:solidFill>
                          <a:effectLst/>
                          <a:latin typeface="Aptos Narrow" panose="020B0004020202020204" pitchFamily="34" charset="0"/>
                        </a:rPr>
                        <a:t>Slack</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04471600"/>
                  </a:ext>
                </a:extLst>
              </a:tr>
              <a:tr h="104351">
                <a:tc>
                  <a:txBody>
                    <a:bodyPr/>
                    <a:lstStyle/>
                    <a:p>
                      <a:pPr algn="ctr" fontAlgn="b">
                        <a:buNone/>
                      </a:pPr>
                      <a:r>
                        <a:rPr lang="en-GB" sz="500" b="0" i="0" u="none" strike="noStrike">
                          <a:solidFill>
                            <a:srgbClr val="000000"/>
                          </a:solidFill>
                          <a:effectLst/>
                          <a:latin typeface="Arial" panose="020B0604020202020204" pitchFamily="34" charset="0"/>
                        </a:rPr>
                        <a:t> </a:t>
                      </a:r>
                    </a:p>
                  </a:txBody>
                  <a:tcPr marL="5218" marR="5218" marT="52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600" b="0" i="0" u="none" strike="noStrike">
                          <a:solidFill>
                            <a:srgbClr val="000000"/>
                          </a:solidFill>
                          <a:effectLst/>
                          <a:latin typeface="Calibri" panose="020F0502020204030204" pitchFamily="34" charset="0"/>
                        </a:rPr>
                        <a:t>LITCS02-08</a:t>
                      </a:r>
                    </a:p>
                  </a:txBody>
                  <a:tcPr marL="5218" marR="5218" marT="52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05/09/2025</a:t>
                      </a:r>
                    </a:p>
                  </a:txBody>
                  <a:tcPr marL="5218" marR="5218" marT="5218"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05/09/2025 10:49</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Sunny</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10:49</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18</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High tide</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No</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9217567</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300</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280</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en-GB" sz="600" b="0" i="0" u="none" strike="noStrike">
                          <a:solidFill>
                            <a:srgbClr val="000000"/>
                          </a:solidFill>
                          <a:effectLst/>
                          <a:latin typeface="Aptos Narrow" panose="020B0004020202020204" pitchFamily="34" charset="0"/>
                        </a:rPr>
                        <a:t>No Spill</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600" b="0" i="0" u="none" strike="noStrike">
                          <a:solidFill>
                            <a:srgbClr val="000000"/>
                          </a:solidFill>
                          <a:effectLst/>
                          <a:latin typeface="Aptos Narrow" panose="020B0004020202020204" pitchFamily="34" charset="0"/>
                        </a:rPr>
                        <a:t>30.6mm (01-05/09)</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600" b="0" i="0" u="none" strike="noStrike">
                          <a:solidFill>
                            <a:srgbClr val="000000"/>
                          </a:solidFill>
                          <a:effectLst/>
                          <a:latin typeface="Aptos Narrow" panose="020B0004020202020204" pitchFamily="34" charset="0"/>
                        </a:rPr>
                        <a:t>05/09/2025 10:16</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600" b="0" i="0" u="none" strike="noStrike">
                          <a:solidFill>
                            <a:srgbClr val="000000"/>
                          </a:solidFill>
                          <a:effectLst/>
                          <a:latin typeface="Aptos Narrow" panose="020B0004020202020204" pitchFamily="34" charset="0"/>
                        </a:rPr>
                        <a:t>0.55</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600" b="0" i="0" u="none" strike="noStrike">
                          <a:solidFill>
                            <a:srgbClr val="000000"/>
                          </a:solidFill>
                          <a:effectLst/>
                          <a:latin typeface="Aptos Narrow" panose="020B0004020202020204" pitchFamily="34" charset="0"/>
                        </a:rPr>
                        <a:t>South West</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7436104"/>
                  </a:ext>
                </a:extLst>
              </a:tr>
              <a:tr h="104351">
                <a:tc>
                  <a:txBody>
                    <a:bodyPr/>
                    <a:lstStyle/>
                    <a:p>
                      <a:pPr algn="ctr" fontAlgn="b">
                        <a:buNone/>
                      </a:pPr>
                      <a:r>
                        <a:rPr lang="en-GB" sz="600" b="0" i="0" u="none" strike="noStrike">
                          <a:solidFill>
                            <a:srgbClr val="000000"/>
                          </a:solidFill>
                          <a:effectLst/>
                          <a:latin typeface="Calibri" panose="020F0502020204030204" pitchFamily="34" charset="0"/>
                        </a:rPr>
                        <a:t>LITCS03</a:t>
                      </a:r>
                    </a:p>
                  </a:txBody>
                  <a:tcPr marL="5218" marR="5218" marT="52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600" b="0" i="0" u="none" strike="noStrike">
                          <a:solidFill>
                            <a:srgbClr val="000000"/>
                          </a:solidFill>
                          <a:effectLst/>
                          <a:latin typeface="Calibri" panose="020F0502020204030204" pitchFamily="34" charset="0"/>
                        </a:rPr>
                        <a:t>LITCS03-01</a:t>
                      </a:r>
                    </a:p>
                  </a:txBody>
                  <a:tcPr marL="5218" marR="5218" marT="52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13/01/2025</a:t>
                      </a:r>
                    </a:p>
                  </a:txBody>
                  <a:tcPr marL="5218" marR="5218" marT="521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13/01/2025 11:16</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Sunny</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11:16</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4.5</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High tide</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Yes</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8761850</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1100</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130</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Yes</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 </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en-GB" sz="600" b="0" i="0" u="none" strike="noStrike">
                          <a:solidFill>
                            <a:srgbClr val="000000"/>
                          </a:solidFill>
                          <a:effectLst/>
                          <a:latin typeface="Aptos Narrow" panose="020B0004020202020204" pitchFamily="34" charset="0"/>
                        </a:rPr>
                        <a:t>No Spill</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600" b="0" i="0" u="none" strike="noStrike">
                          <a:solidFill>
                            <a:srgbClr val="000000"/>
                          </a:solidFill>
                          <a:effectLst/>
                          <a:latin typeface="Aptos Narrow" panose="020B0004020202020204" pitchFamily="34" charset="0"/>
                        </a:rPr>
                        <a:t>9.2mm (08-13/01)</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600" b="0" i="0" u="none" strike="noStrike">
                          <a:solidFill>
                            <a:srgbClr val="000000"/>
                          </a:solidFill>
                          <a:effectLst/>
                          <a:latin typeface="Aptos Narrow" panose="020B0004020202020204" pitchFamily="34" charset="0"/>
                        </a:rPr>
                        <a:t>13/01/2025 10:39</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600" b="0" i="0" u="none" strike="noStrike">
                          <a:solidFill>
                            <a:srgbClr val="000000"/>
                          </a:solidFill>
                          <a:effectLst/>
                          <a:latin typeface="Aptos Narrow" panose="020B0004020202020204" pitchFamily="34" charset="0"/>
                        </a:rPr>
                        <a:t>0.62</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600" b="0" i="0" u="none" strike="noStrike">
                          <a:solidFill>
                            <a:srgbClr val="000000"/>
                          </a:solidFill>
                          <a:effectLst/>
                          <a:latin typeface="Aptos Narrow" panose="020B0004020202020204" pitchFamily="34" charset="0"/>
                        </a:rPr>
                        <a:t>South West</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4349641"/>
                  </a:ext>
                </a:extLst>
              </a:tr>
              <a:tr h="104351">
                <a:tc>
                  <a:txBody>
                    <a:bodyPr/>
                    <a:lstStyle/>
                    <a:p>
                      <a:pPr algn="ctr" fontAlgn="b">
                        <a:buNone/>
                      </a:pPr>
                      <a:r>
                        <a:rPr lang="en-GB" sz="500" b="0" i="0" u="none" strike="noStrike">
                          <a:solidFill>
                            <a:srgbClr val="000000"/>
                          </a:solidFill>
                          <a:effectLst/>
                          <a:latin typeface="Arial" panose="020B0604020202020204" pitchFamily="34" charset="0"/>
                        </a:rPr>
                        <a:t> </a:t>
                      </a:r>
                    </a:p>
                  </a:txBody>
                  <a:tcPr marL="5218" marR="5218" marT="52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600" b="0" i="0" u="none" strike="noStrike">
                          <a:solidFill>
                            <a:srgbClr val="000000"/>
                          </a:solidFill>
                          <a:effectLst/>
                          <a:latin typeface="Calibri" panose="020F0502020204030204" pitchFamily="34" charset="0"/>
                        </a:rPr>
                        <a:t>LITCS03-08</a:t>
                      </a:r>
                    </a:p>
                  </a:txBody>
                  <a:tcPr marL="5218" marR="5218" marT="52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05/09/2025</a:t>
                      </a:r>
                    </a:p>
                  </a:txBody>
                  <a:tcPr marL="5218" marR="5218" marT="5218"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05/09/2025 10:55</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Sunny</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10:55</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18</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High tide</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No</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9217568</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100</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210</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en-GB" sz="600" b="0" i="0" u="none" strike="noStrike">
                          <a:solidFill>
                            <a:srgbClr val="000000"/>
                          </a:solidFill>
                          <a:effectLst/>
                          <a:latin typeface="Aptos Narrow" panose="020B0004020202020204" pitchFamily="34" charset="0"/>
                        </a:rPr>
                        <a:t>No Spill</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600" b="0" i="0" u="none" strike="noStrike">
                          <a:solidFill>
                            <a:srgbClr val="000000"/>
                          </a:solidFill>
                          <a:effectLst/>
                          <a:latin typeface="Aptos Narrow" panose="020B0004020202020204" pitchFamily="34" charset="0"/>
                        </a:rPr>
                        <a:t>30.6mm (01-05/09)</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600" b="0" i="0" u="none" strike="noStrike">
                          <a:solidFill>
                            <a:srgbClr val="000000"/>
                          </a:solidFill>
                          <a:effectLst/>
                          <a:latin typeface="Aptos Narrow" panose="020B0004020202020204" pitchFamily="34" charset="0"/>
                        </a:rPr>
                        <a:t>05/09/2025 10:16</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600" b="0" i="0" u="none" strike="noStrike">
                          <a:solidFill>
                            <a:srgbClr val="000000"/>
                          </a:solidFill>
                          <a:effectLst/>
                          <a:latin typeface="Aptos Narrow" panose="020B0004020202020204" pitchFamily="34" charset="0"/>
                        </a:rPr>
                        <a:t>0.65</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600" b="0" i="0" u="none" strike="noStrike">
                          <a:solidFill>
                            <a:srgbClr val="000000"/>
                          </a:solidFill>
                          <a:effectLst/>
                          <a:latin typeface="Aptos Narrow" panose="020B0004020202020204" pitchFamily="34" charset="0"/>
                        </a:rPr>
                        <a:t>South West</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55481695"/>
                  </a:ext>
                </a:extLst>
              </a:tr>
              <a:tr h="172180">
                <a:tc>
                  <a:txBody>
                    <a:bodyPr/>
                    <a:lstStyle/>
                    <a:p>
                      <a:pPr algn="ctr" fontAlgn="b">
                        <a:buNone/>
                      </a:pPr>
                      <a:r>
                        <a:rPr lang="en-GB" sz="500" b="0" i="0" u="none" strike="noStrike">
                          <a:solidFill>
                            <a:srgbClr val="000000"/>
                          </a:solidFill>
                          <a:effectLst/>
                          <a:latin typeface="Arial" panose="020B0604020202020204" pitchFamily="34" charset="0"/>
                        </a:rPr>
                        <a:t> </a:t>
                      </a:r>
                    </a:p>
                  </a:txBody>
                  <a:tcPr marL="5218" marR="5218" marT="52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buNone/>
                      </a:pPr>
                      <a:r>
                        <a:rPr lang="en-GB" sz="600" b="0" i="0" u="none" strike="noStrike">
                          <a:solidFill>
                            <a:srgbClr val="000000"/>
                          </a:solidFill>
                          <a:effectLst/>
                          <a:latin typeface="Calibri" panose="020F0502020204030204" pitchFamily="34" charset="0"/>
                        </a:rPr>
                        <a:t>LITCS04-07</a:t>
                      </a:r>
                    </a:p>
                  </a:txBody>
                  <a:tcPr marL="5218" marR="5218" marT="52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09/06/2025</a:t>
                      </a:r>
                    </a:p>
                  </a:txBody>
                  <a:tcPr marL="5218" marR="5218" marT="521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09/06/2025 10:39</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Dry</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10:39</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10</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Mid high tide</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No</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9042562</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300</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45</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Yes</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 </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en-GB" sz="600" b="0" i="0" u="none" strike="noStrike">
                          <a:solidFill>
                            <a:srgbClr val="000000"/>
                          </a:solidFill>
                          <a:effectLst/>
                          <a:latin typeface="Aptos Narrow" panose="020B0004020202020204" pitchFamily="34" charset="0"/>
                        </a:rPr>
                        <a:t>No Spill</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600" b="0" i="0" u="none" strike="noStrike">
                          <a:solidFill>
                            <a:srgbClr val="000000"/>
                          </a:solidFill>
                          <a:effectLst/>
                          <a:latin typeface="Aptos Narrow" panose="020B0004020202020204" pitchFamily="34" charset="0"/>
                        </a:rPr>
                        <a:t>16.8mm (04 - 09/06</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600" b="0" i="0" u="none" strike="noStrike">
                          <a:solidFill>
                            <a:srgbClr val="000000"/>
                          </a:solidFill>
                          <a:effectLst/>
                          <a:latin typeface="Aptos Narrow" panose="020B0004020202020204" pitchFamily="34" charset="0"/>
                        </a:rPr>
                        <a:t>09/06/2025 10:56</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600" b="0" i="0" u="none" strike="noStrike">
                          <a:solidFill>
                            <a:srgbClr val="000000"/>
                          </a:solidFill>
                          <a:effectLst/>
                          <a:latin typeface="Aptos Narrow" panose="020B0004020202020204" pitchFamily="34" charset="0"/>
                        </a:rPr>
                        <a:t>-0.28</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600" b="0" i="0" u="none" strike="noStrike">
                          <a:solidFill>
                            <a:srgbClr val="000000"/>
                          </a:solidFill>
                          <a:effectLst/>
                          <a:latin typeface="Aptos Narrow" panose="020B0004020202020204" pitchFamily="34" charset="0"/>
                        </a:rPr>
                        <a:t>South West</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6951877"/>
                  </a:ext>
                </a:extLst>
              </a:tr>
              <a:tr h="104351">
                <a:tc>
                  <a:txBody>
                    <a:bodyPr/>
                    <a:lstStyle/>
                    <a:p>
                      <a:pPr algn="ctr" fontAlgn="b">
                        <a:buNone/>
                      </a:pPr>
                      <a:r>
                        <a:rPr lang="en-GB" sz="500" b="0" i="0" u="none" strike="noStrike">
                          <a:solidFill>
                            <a:srgbClr val="000000"/>
                          </a:solidFill>
                          <a:effectLst/>
                          <a:latin typeface="Arial" panose="020B0604020202020204" pitchFamily="34" charset="0"/>
                        </a:rPr>
                        <a:t> </a:t>
                      </a:r>
                    </a:p>
                  </a:txBody>
                  <a:tcPr marL="5218" marR="5218" marT="52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600" b="0" i="0" u="none" strike="noStrike">
                          <a:solidFill>
                            <a:srgbClr val="000000"/>
                          </a:solidFill>
                          <a:effectLst/>
                          <a:latin typeface="Calibri" panose="020F0502020204030204" pitchFamily="34" charset="0"/>
                        </a:rPr>
                        <a:t>LITCS04-08</a:t>
                      </a:r>
                    </a:p>
                  </a:txBody>
                  <a:tcPr marL="5218" marR="5218" marT="52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05/09/2025</a:t>
                      </a:r>
                    </a:p>
                  </a:txBody>
                  <a:tcPr marL="5218" marR="5218" marT="5218"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05/09/2025 11:02</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Sunny</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11:02</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18</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High tide</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No</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9217569</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320</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180</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en-GB" sz="600" b="0" i="0" u="none" strike="noStrike">
                          <a:solidFill>
                            <a:srgbClr val="000000"/>
                          </a:solidFill>
                          <a:effectLst/>
                          <a:latin typeface="Aptos Narrow" panose="020B0004020202020204" pitchFamily="34" charset="0"/>
                        </a:rPr>
                        <a:t>No Spill</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600" b="0" i="0" u="none" strike="noStrike">
                          <a:solidFill>
                            <a:srgbClr val="000000"/>
                          </a:solidFill>
                          <a:effectLst/>
                          <a:latin typeface="Aptos Narrow" panose="020B0004020202020204" pitchFamily="34" charset="0"/>
                        </a:rPr>
                        <a:t>30.6mm (01-05/09)</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600" b="0" i="0" u="none" strike="noStrike">
                          <a:solidFill>
                            <a:srgbClr val="000000"/>
                          </a:solidFill>
                          <a:effectLst/>
                          <a:latin typeface="Aptos Narrow" panose="020B0004020202020204" pitchFamily="34" charset="0"/>
                        </a:rPr>
                        <a:t>05/09/2025 10:16</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600" b="0" i="0" u="none" strike="noStrike">
                          <a:solidFill>
                            <a:srgbClr val="000000"/>
                          </a:solidFill>
                          <a:effectLst/>
                          <a:latin typeface="Aptos Narrow" panose="020B0004020202020204" pitchFamily="34" charset="0"/>
                        </a:rPr>
                        <a:t>0.77</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600" b="0" i="0" u="none" strike="noStrike">
                          <a:solidFill>
                            <a:srgbClr val="000000"/>
                          </a:solidFill>
                          <a:effectLst/>
                          <a:latin typeface="Aptos Narrow" panose="020B0004020202020204" pitchFamily="34" charset="0"/>
                        </a:rPr>
                        <a:t>South West</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20567159"/>
                  </a:ext>
                </a:extLst>
              </a:tr>
              <a:tr h="104351">
                <a:tc>
                  <a:txBody>
                    <a:bodyPr/>
                    <a:lstStyle/>
                    <a:p>
                      <a:pPr algn="ctr" fontAlgn="ctr">
                        <a:buNone/>
                      </a:pPr>
                      <a:r>
                        <a:rPr lang="en-GB" sz="500" b="0" i="0" u="none" strike="noStrike">
                          <a:solidFill>
                            <a:srgbClr val="000000"/>
                          </a:solidFill>
                          <a:effectLst/>
                          <a:latin typeface="Calibri" panose="020F0502020204030204" pitchFamily="34" charset="0"/>
                        </a:rPr>
                        <a:t> </a:t>
                      </a:r>
                    </a:p>
                  </a:txBody>
                  <a:tcPr marL="5218" marR="5218" marT="52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600" b="0" i="0" u="none" strike="noStrike">
                          <a:solidFill>
                            <a:srgbClr val="000000"/>
                          </a:solidFill>
                          <a:effectLst/>
                          <a:latin typeface="Calibri" panose="020F0502020204030204" pitchFamily="34" charset="0"/>
                        </a:rPr>
                        <a:t>LITCS05-02</a:t>
                      </a:r>
                    </a:p>
                  </a:txBody>
                  <a:tcPr marL="5218" marR="5218" marT="52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31/01/2025</a:t>
                      </a:r>
                    </a:p>
                  </a:txBody>
                  <a:tcPr marL="5218" marR="5218" marT="521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31/01/2025 10:55</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Light rain</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10:55</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5</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High tide</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Yes</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8796777</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100</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120</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Yes</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 </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en-GB" sz="600" b="0" i="0" u="none" strike="noStrike">
                          <a:solidFill>
                            <a:srgbClr val="000000"/>
                          </a:solidFill>
                          <a:effectLst/>
                          <a:latin typeface="Aptos Narrow" panose="020B0004020202020204" pitchFamily="34" charset="0"/>
                        </a:rPr>
                        <a:t>No Spill</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600" b="0" i="0" u="none" strike="noStrike">
                          <a:solidFill>
                            <a:srgbClr val="000000"/>
                          </a:solidFill>
                          <a:effectLst/>
                          <a:latin typeface="Aptos Narrow" panose="020B0004020202020204" pitchFamily="34" charset="0"/>
                        </a:rPr>
                        <a:t>23mm (26-31/01)</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600" b="0" i="0" u="none" strike="noStrike">
                          <a:solidFill>
                            <a:srgbClr val="000000"/>
                          </a:solidFill>
                          <a:effectLst/>
                          <a:latin typeface="Aptos Narrow" panose="020B0004020202020204" pitchFamily="34" charset="0"/>
                        </a:rPr>
                        <a:t>31/01/2025 12:13</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600" b="0" i="0" u="none" strike="noStrike">
                          <a:solidFill>
                            <a:srgbClr val="000000"/>
                          </a:solidFill>
                          <a:effectLst/>
                          <a:latin typeface="Aptos Narrow" panose="020B0004020202020204" pitchFamily="34" charset="0"/>
                        </a:rPr>
                        <a:t>-1.30</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600" b="0" i="0" u="none" strike="noStrike">
                          <a:solidFill>
                            <a:srgbClr val="000000"/>
                          </a:solidFill>
                          <a:effectLst/>
                          <a:latin typeface="Aptos Narrow" panose="020B0004020202020204" pitchFamily="34" charset="0"/>
                        </a:rPr>
                        <a:t>South West</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06825893"/>
                  </a:ext>
                </a:extLst>
              </a:tr>
              <a:tr h="104351">
                <a:tc>
                  <a:txBody>
                    <a:bodyPr/>
                    <a:lstStyle/>
                    <a:p>
                      <a:pPr algn="ctr" fontAlgn="b">
                        <a:buNone/>
                      </a:pPr>
                      <a:r>
                        <a:rPr lang="en-GB" sz="500" b="0" i="0" u="none" strike="noStrike">
                          <a:solidFill>
                            <a:srgbClr val="000000"/>
                          </a:solidFill>
                          <a:effectLst/>
                          <a:latin typeface="Arial" panose="020B0604020202020204" pitchFamily="34" charset="0"/>
                        </a:rPr>
                        <a:t> </a:t>
                      </a:r>
                    </a:p>
                  </a:txBody>
                  <a:tcPr marL="5218" marR="5218" marT="52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600" b="0" i="0" u="none" strike="noStrike">
                          <a:solidFill>
                            <a:srgbClr val="000000"/>
                          </a:solidFill>
                          <a:effectLst/>
                          <a:latin typeface="Calibri" panose="020F0502020204030204" pitchFamily="34" charset="0"/>
                        </a:rPr>
                        <a:t>LITCS05-08</a:t>
                      </a:r>
                    </a:p>
                  </a:txBody>
                  <a:tcPr marL="5218" marR="5218" marT="52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05/09/2025</a:t>
                      </a:r>
                    </a:p>
                  </a:txBody>
                  <a:tcPr marL="5218" marR="5218" marT="5218"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05/09/2025 09:37</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Sunny</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09:37</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18</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High tide</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No</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9217570</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400" b="0" i="0" u="none" strike="noStrike">
                          <a:solidFill>
                            <a:srgbClr val="000000"/>
                          </a:solidFill>
                          <a:effectLst/>
                          <a:latin typeface="Tahoma" panose="020B0604030504040204" pitchFamily="34" charset="0"/>
                        </a:rPr>
                        <a:t>100</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170</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en-GB" sz="600" b="0" i="0" u="none" strike="noStrike">
                          <a:solidFill>
                            <a:srgbClr val="000000"/>
                          </a:solidFill>
                          <a:effectLst/>
                          <a:latin typeface="Aptos Narrow" panose="020B0004020202020204" pitchFamily="34" charset="0"/>
                        </a:rPr>
                        <a:t>No Spill</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600" b="0" i="0" u="none" strike="noStrike">
                          <a:solidFill>
                            <a:srgbClr val="000000"/>
                          </a:solidFill>
                          <a:effectLst/>
                          <a:latin typeface="Aptos Narrow" panose="020B0004020202020204" pitchFamily="34" charset="0"/>
                        </a:rPr>
                        <a:t>30.6mm (01-05/09)</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600" b="0" i="0" u="none" strike="noStrike">
                          <a:solidFill>
                            <a:srgbClr val="000000"/>
                          </a:solidFill>
                          <a:effectLst/>
                          <a:latin typeface="Aptos Narrow" panose="020B0004020202020204" pitchFamily="34" charset="0"/>
                        </a:rPr>
                        <a:t>05/09/2025 10:16</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600" b="0" i="0" u="none" strike="noStrike">
                          <a:solidFill>
                            <a:srgbClr val="000000"/>
                          </a:solidFill>
                          <a:effectLst/>
                          <a:latin typeface="Aptos Narrow" panose="020B0004020202020204" pitchFamily="34" charset="0"/>
                        </a:rPr>
                        <a:t>-0.65</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600" b="0" i="0" u="none" strike="noStrike">
                          <a:solidFill>
                            <a:srgbClr val="000000"/>
                          </a:solidFill>
                          <a:effectLst/>
                          <a:latin typeface="Aptos Narrow" panose="020B0004020202020204" pitchFamily="34" charset="0"/>
                        </a:rPr>
                        <a:t>South West</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68391336"/>
                  </a:ext>
                </a:extLst>
              </a:tr>
              <a:tr h="459145">
                <a:tc>
                  <a:txBody>
                    <a:bodyPr/>
                    <a:lstStyle/>
                    <a:p>
                      <a:pPr algn="ctr" fontAlgn="b">
                        <a:buNone/>
                      </a:pPr>
                      <a:r>
                        <a:rPr lang="en-GB" sz="600" b="0" i="0" u="none" strike="noStrike">
                          <a:solidFill>
                            <a:srgbClr val="000000"/>
                          </a:solidFill>
                          <a:effectLst/>
                          <a:latin typeface="Calibri" panose="020F0502020204030204" pitchFamily="34" charset="0"/>
                        </a:rPr>
                        <a:t>LITCS06</a:t>
                      </a:r>
                    </a:p>
                  </a:txBody>
                  <a:tcPr marL="5218" marR="5218" marT="52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600" b="0" i="0" u="none" strike="noStrike">
                          <a:solidFill>
                            <a:srgbClr val="000000"/>
                          </a:solidFill>
                          <a:effectLst/>
                          <a:latin typeface="Calibri" panose="020F0502020204030204" pitchFamily="34" charset="0"/>
                        </a:rPr>
                        <a:t>LITCS06-01</a:t>
                      </a:r>
                    </a:p>
                  </a:txBody>
                  <a:tcPr marL="5218" marR="5218" marT="52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05/09/2025</a:t>
                      </a:r>
                    </a:p>
                  </a:txBody>
                  <a:tcPr marL="5218" marR="5218" marT="5218"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05/09/2025 10:28</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Sunny</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10:28</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18</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High tide</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No</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9217571</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200</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240</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Lots of yellow/white sea foam along shoreline from recent stormy weather.</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en-GB" sz="600" b="0" i="0" u="none" strike="noStrike">
                          <a:solidFill>
                            <a:srgbClr val="000000"/>
                          </a:solidFill>
                          <a:effectLst/>
                          <a:latin typeface="Aptos Narrow" panose="020B0004020202020204" pitchFamily="34" charset="0"/>
                        </a:rPr>
                        <a:t>No Spill</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600" b="0" i="0" u="none" strike="noStrike">
                          <a:solidFill>
                            <a:srgbClr val="000000"/>
                          </a:solidFill>
                          <a:effectLst/>
                          <a:latin typeface="Aptos Narrow" panose="020B0004020202020204" pitchFamily="34" charset="0"/>
                        </a:rPr>
                        <a:t>30.6mm (01-05/09)</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600" b="0" i="0" u="none" strike="noStrike">
                          <a:solidFill>
                            <a:srgbClr val="000000"/>
                          </a:solidFill>
                          <a:effectLst/>
                          <a:latin typeface="Aptos Narrow" panose="020B0004020202020204" pitchFamily="34" charset="0"/>
                        </a:rPr>
                        <a:t>05/09/2025 10:16</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600" b="0" i="0" u="none" strike="noStrike">
                          <a:solidFill>
                            <a:srgbClr val="000000"/>
                          </a:solidFill>
                          <a:effectLst/>
                          <a:latin typeface="Aptos Narrow" panose="020B0004020202020204" pitchFamily="34" charset="0"/>
                        </a:rPr>
                        <a:t>0.20</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600" b="0" i="0" u="none" strike="noStrike">
                          <a:solidFill>
                            <a:srgbClr val="000000"/>
                          </a:solidFill>
                          <a:effectLst/>
                          <a:latin typeface="Aptos Narrow" panose="020B0004020202020204" pitchFamily="34" charset="0"/>
                        </a:rPr>
                        <a:t>South West</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92194360"/>
                  </a:ext>
                </a:extLst>
              </a:tr>
              <a:tr h="448710">
                <a:tc>
                  <a:txBody>
                    <a:bodyPr/>
                    <a:lstStyle/>
                    <a:p>
                      <a:pPr algn="ctr" fontAlgn="b">
                        <a:buNone/>
                      </a:pPr>
                      <a:r>
                        <a:rPr lang="en-GB" sz="600" b="0" i="0" u="none" strike="noStrike">
                          <a:solidFill>
                            <a:srgbClr val="000000"/>
                          </a:solidFill>
                          <a:effectLst/>
                          <a:latin typeface="Calibri" panose="020F0502020204030204" pitchFamily="34" charset="0"/>
                        </a:rPr>
                        <a:t>LITCS07</a:t>
                      </a:r>
                    </a:p>
                  </a:txBody>
                  <a:tcPr marL="5218" marR="5218" marT="52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600" b="0" i="0" u="none" strike="noStrike">
                          <a:solidFill>
                            <a:srgbClr val="000000"/>
                          </a:solidFill>
                          <a:effectLst/>
                          <a:latin typeface="Calibri" panose="020F0502020204030204" pitchFamily="34" charset="0"/>
                        </a:rPr>
                        <a:t>LITCS07-01</a:t>
                      </a:r>
                    </a:p>
                  </a:txBody>
                  <a:tcPr marL="5218" marR="5218" marT="52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05/09/2025</a:t>
                      </a:r>
                    </a:p>
                  </a:txBody>
                  <a:tcPr marL="5218" marR="5218" marT="5218"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500" b="0" i="0" u="none" strike="noStrike">
                          <a:solidFill>
                            <a:srgbClr val="000000"/>
                          </a:solidFill>
                          <a:effectLst/>
                          <a:latin typeface="Calibri" panose="020F0502020204030204" pitchFamily="34" charset="0"/>
                        </a:rPr>
                        <a:t>05/09/2025 10:18</a:t>
                      </a:r>
                    </a:p>
                  </a:txBody>
                  <a:tcPr marL="5218" marR="5218" marT="5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Sunny</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10:18</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18</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High tide</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No</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9217572</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400</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680</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Lots of yellow/white sea foam along shoreline from recent stormy weather.</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en-GB" sz="600" b="0" i="0" u="none" strike="noStrike">
                          <a:solidFill>
                            <a:srgbClr val="000000"/>
                          </a:solidFill>
                          <a:effectLst/>
                          <a:latin typeface="Aptos Narrow" panose="020B0004020202020204" pitchFamily="34" charset="0"/>
                        </a:rPr>
                        <a:t>No Spill</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600" b="0" i="0" u="none" strike="noStrike">
                          <a:solidFill>
                            <a:srgbClr val="000000"/>
                          </a:solidFill>
                          <a:effectLst/>
                          <a:latin typeface="Aptos Narrow" panose="020B0004020202020204" pitchFamily="34" charset="0"/>
                        </a:rPr>
                        <a:t>30.6mm (01-05/09)</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600" b="0" i="0" u="none" strike="noStrike">
                          <a:solidFill>
                            <a:srgbClr val="000000"/>
                          </a:solidFill>
                          <a:effectLst/>
                          <a:latin typeface="Aptos Narrow" panose="020B0004020202020204" pitchFamily="34" charset="0"/>
                        </a:rPr>
                        <a:t>05/09/2025 10:16</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600" b="0" i="0" u="none" strike="noStrike">
                          <a:solidFill>
                            <a:srgbClr val="000000"/>
                          </a:solidFill>
                          <a:effectLst/>
                          <a:latin typeface="Aptos Narrow" panose="020B0004020202020204" pitchFamily="34" charset="0"/>
                        </a:rPr>
                        <a:t>0.03</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600" b="0" i="0" u="none" strike="noStrike">
                          <a:solidFill>
                            <a:srgbClr val="000000"/>
                          </a:solidFill>
                          <a:effectLst/>
                          <a:latin typeface="Aptos Narrow" panose="020B0004020202020204" pitchFamily="34" charset="0"/>
                        </a:rPr>
                        <a:t>South West</a:t>
                      </a:r>
                    </a:p>
                  </a:txBody>
                  <a:tcPr marL="5218" marR="5218" marT="5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80044217"/>
                  </a:ext>
                </a:extLst>
              </a:tr>
            </a:tbl>
          </a:graphicData>
        </a:graphic>
      </p:graphicFrame>
    </p:spTree>
    <p:extLst>
      <p:ext uri="{BB962C8B-B14F-4D97-AF65-F5344CB8AC3E}">
        <p14:creationId xmlns:p14="http://schemas.microsoft.com/office/powerpoint/2010/main" val="2551058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3EE0B-2848-27BA-8550-A4F19DFEF0DE}"/>
              </a:ext>
            </a:extLst>
          </p:cNvPr>
          <p:cNvSpPr>
            <a:spLocks noGrp="1"/>
          </p:cNvSpPr>
          <p:nvPr>
            <p:ph type="title"/>
          </p:nvPr>
        </p:nvSpPr>
        <p:spPr>
          <a:xfrm>
            <a:off x="756031" y="468000"/>
            <a:ext cx="7251895" cy="720000"/>
          </a:xfrm>
          <a:solidFill>
            <a:schemeClr val="bg1"/>
          </a:solidFill>
        </p:spPr>
        <p:txBody>
          <a:bodyPr/>
          <a:lstStyle/>
          <a:p>
            <a:r>
              <a:rPr lang="en-GB"/>
              <a:t>Shadow Sampling: St Mary’s Bay 2025 (elevated samples)</a:t>
            </a:r>
          </a:p>
        </p:txBody>
      </p:sp>
      <p:sp>
        <p:nvSpPr>
          <p:cNvPr id="3" name="Slide Number Placeholder 2">
            <a:extLst>
              <a:ext uri="{FF2B5EF4-FFF2-40B4-BE49-F238E27FC236}">
                <a16:creationId xmlns:a16="http://schemas.microsoft.com/office/drawing/2014/main" id="{22BE46D9-B1EB-18EE-E22C-6AAE809CEB87}"/>
              </a:ext>
            </a:extLst>
          </p:cNvPr>
          <p:cNvSpPr>
            <a:spLocks noGrp="1"/>
          </p:cNvSpPr>
          <p:nvPr>
            <p:ph type="sldNum" sz="quarter" idx="11"/>
          </p:nvPr>
        </p:nvSpPr>
        <p:spPr/>
        <p:txBody>
          <a:bodyPr/>
          <a:lstStyle/>
          <a:p>
            <a:fld id="{E68B66A6-FD11-43D4-B666-F3E94C391CA6}" type="slidenum">
              <a:rPr lang="en-GB" smtClean="0"/>
              <a:pPr/>
              <a:t>27</a:t>
            </a:fld>
            <a:endParaRPr lang="en-GB"/>
          </a:p>
        </p:txBody>
      </p:sp>
      <p:graphicFrame>
        <p:nvGraphicFramePr>
          <p:cNvPr id="6" name="Content Placeholder 5">
            <a:extLst>
              <a:ext uri="{FF2B5EF4-FFF2-40B4-BE49-F238E27FC236}">
                <a16:creationId xmlns:a16="http://schemas.microsoft.com/office/drawing/2014/main" id="{289D3D48-C90D-77F1-1471-BD7104A9D03C}"/>
              </a:ext>
            </a:extLst>
          </p:cNvPr>
          <p:cNvGraphicFramePr>
            <a:graphicFrameLocks noGrp="1"/>
          </p:cNvGraphicFramePr>
          <p:nvPr>
            <p:ph idx="1"/>
          </p:nvPr>
        </p:nvGraphicFramePr>
        <p:xfrm>
          <a:off x="683568" y="1188000"/>
          <a:ext cx="6638583" cy="2974916"/>
        </p:xfrm>
        <a:graphic>
          <a:graphicData uri="http://schemas.openxmlformats.org/drawingml/2006/table">
            <a:tbl>
              <a:tblPr/>
              <a:tblGrid>
                <a:gridCol w="299485">
                  <a:extLst>
                    <a:ext uri="{9D8B030D-6E8A-4147-A177-3AD203B41FA5}">
                      <a16:colId xmlns:a16="http://schemas.microsoft.com/office/drawing/2014/main" val="3042968944"/>
                    </a:ext>
                  </a:extLst>
                </a:gridCol>
                <a:gridCol w="299485">
                  <a:extLst>
                    <a:ext uri="{9D8B030D-6E8A-4147-A177-3AD203B41FA5}">
                      <a16:colId xmlns:a16="http://schemas.microsoft.com/office/drawing/2014/main" val="2454591849"/>
                    </a:ext>
                  </a:extLst>
                </a:gridCol>
                <a:gridCol w="350959">
                  <a:extLst>
                    <a:ext uri="{9D8B030D-6E8A-4147-A177-3AD203B41FA5}">
                      <a16:colId xmlns:a16="http://schemas.microsoft.com/office/drawing/2014/main" val="2626738541"/>
                    </a:ext>
                  </a:extLst>
                </a:gridCol>
                <a:gridCol w="299485">
                  <a:extLst>
                    <a:ext uri="{9D8B030D-6E8A-4147-A177-3AD203B41FA5}">
                      <a16:colId xmlns:a16="http://schemas.microsoft.com/office/drawing/2014/main" val="1250763025"/>
                    </a:ext>
                  </a:extLst>
                </a:gridCol>
                <a:gridCol w="519419">
                  <a:extLst>
                    <a:ext uri="{9D8B030D-6E8A-4147-A177-3AD203B41FA5}">
                      <a16:colId xmlns:a16="http://schemas.microsoft.com/office/drawing/2014/main" val="2562574640"/>
                    </a:ext>
                  </a:extLst>
                </a:gridCol>
                <a:gridCol w="519419">
                  <a:extLst>
                    <a:ext uri="{9D8B030D-6E8A-4147-A177-3AD203B41FA5}">
                      <a16:colId xmlns:a16="http://schemas.microsoft.com/office/drawing/2014/main" val="1664486423"/>
                    </a:ext>
                  </a:extLst>
                </a:gridCol>
                <a:gridCol w="299485">
                  <a:extLst>
                    <a:ext uri="{9D8B030D-6E8A-4147-A177-3AD203B41FA5}">
                      <a16:colId xmlns:a16="http://schemas.microsoft.com/office/drawing/2014/main" val="389213381"/>
                    </a:ext>
                  </a:extLst>
                </a:gridCol>
                <a:gridCol w="299485">
                  <a:extLst>
                    <a:ext uri="{9D8B030D-6E8A-4147-A177-3AD203B41FA5}">
                      <a16:colId xmlns:a16="http://schemas.microsoft.com/office/drawing/2014/main" val="3080298501"/>
                    </a:ext>
                  </a:extLst>
                </a:gridCol>
                <a:gridCol w="299485">
                  <a:extLst>
                    <a:ext uri="{9D8B030D-6E8A-4147-A177-3AD203B41FA5}">
                      <a16:colId xmlns:a16="http://schemas.microsoft.com/office/drawing/2014/main" val="343109897"/>
                    </a:ext>
                  </a:extLst>
                </a:gridCol>
                <a:gridCol w="299485">
                  <a:extLst>
                    <a:ext uri="{9D8B030D-6E8A-4147-A177-3AD203B41FA5}">
                      <a16:colId xmlns:a16="http://schemas.microsoft.com/office/drawing/2014/main" val="1448020455"/>
                    </a:ext>
                  </a:extLst>
                </a:gridCol>
                <a:gridCol w="299485">
                  <a:extLst>
                    <a:ext uri="{9D8B030D-6E8A-4147-A177-3AD203B41FA5}">
                      <a16:colId xmlns:a16="http://schemas.microsoft.com/office/drawing/2014/main" val="403854451"/>
                    </a:ext>
                  </a:extLst>
                </a:gridCol>
                <a:gridCol w="299485">
                  <a:extLst>
                    <a:ext uri="{9D8B030D-6E8A-4147-A177-3AD203B41FA5}">
                      <a16:colId xmlns:a16="http://schemas.microsoft.com/office/drawing/2014/main" val="3378359039"/>
                    </a:ext>
                  </a:extLst>
                </a:gridCol>
                <a:gridCol w="299485">
                  <a:extLst>
                    <a:ext uri="{9D8B030D-6E8A-4147-A177-3AD203B41FA5}">
                      <a16:colId xmlns:a16="http://schemas.microsoft.com/office/drawing/2014/main" val="2790360525"/>
                    </a:ext>
                  </a:extLst>
                </a:gridCol>
                <a:gridCol w="299485">
                  <a:extLst>
                    <a:ext uri="{9D8B030D-6E8A-4147-A177-3AD203B41FA5}">
                      <a16:colId xmlns:a16="http://schemas.microsoft.com/office/drawing/2014/main" val="2853736718"/>
                    </a:ext>
                  </a:extLst>
                </a:gridCol>
                <a:gridCol w="299485">
                  <a:extLst>
                    <a:ext uri="{9D8B030D-6E8A-4147-A177-3AD203B41FA5}">
                      <a16:colId xmlns:a16="http://schemas.microsoft.com/office/drawing/2014/main" val="404897637"/>
                    </a:ext>
                  </a:extLst>
                </a:gridCol>
                <a:gridCol w="299485">
                  <a:extLst>
                    <a:ext uri="{9D8B030D-6E8A-4147-A177-3AD203B41FA5}">
                      <a16:colId xmlns:a16="http://schemas.microsoft.com/office/drawing/2014/main" val="1533900410"/>
                    </a:ext>
                  </a:extLst>
                </a:gridCol>
                <a:gridCol w="611448">
                  <a:extLst>
                    <a:ext uri="{9D8B030D-6E8A-4147-A177-3AD203B41FA5}">
                      <a16:colId xmlns:a16="http://schemas.microsoft.com/office/drawing/2014/main" val="3399341374"/>
                    </a:ext>
                  </a:extLst>
                </a:gridCol>
                <a:gridCol w="299485">
                  <a:extLst>
                    <a:ext uri="{9D8B030D-6E8A-4147-A177-3AD203B41FA5}">
                      <a16:colId xmlns:a16="http://schemas.microsoft.com/office/drawing/2014/main" val="1006056028"/>
                    </a:ext>
                  </a:extLst>
                </a:gridCol>
                <a:gridCol w="444548">
                  <a:extLst>
                    <a:ext uri="{9D8B030D-6E8A-4147-A177-3AD203B41FA5}">
                      <a16:colId xmlns:a16="http://schemas.microsoft.com/office/drawing/2014/main" val="1831178074"/>
                    </a:ext>
                  </a:extLst>
                </a:gridCol>
              </a:tblGrid>
              <a:tr h="243560">
                <a:tc>
                  <a:txBody>
                    <a:bodyPr/>
                    <a:lstStyle/>
                    <a:p>
                      <a:pPr algn="ctr" fontAlgn="b">
                        <a:buNone/>
                      </a:pPr>
                      <a:r>
                        <a:rPr lang="en-GB" sz="500" b="0" i="0" u="none" strike="noStrike">
                          <a:solidFill>
                            <a:srgbClr val="000000"/>
                          </a:solidFill>
                          <a:effectLst/>
                          <a:latin typeface="Calibri" panose="020F0502020204030204" pitchFamily="34" charset="0"/>
                        </a:rPr>
                        <a:t>Sample site </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Sample number </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Date </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Weather</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Sample time</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Time collected</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Water Temp</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Tide</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Flow in outfall</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Bottled sample ref</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Ecoli result</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IE results</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Above Excellent</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Comments </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Spill?</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Rain?</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HW time</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Time to HW</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Flow from</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39681824"/>
                  </a:ext>
                </a:extLst>
              </a:tr>
              <a:tr h="379392">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STMCS01-04</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14/02/2025</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Sunny</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14/02/2025 11:08</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11:08</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4.5</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High tide</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No</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8823954</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40</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140</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Shore side sampling due to choppy waves</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16mm (09-14/02)</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14/02/2025 12:28</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500" b="0" i="0" u="none" strike="noStrike">
                          <a:solidFill>
                            <a:srgbClr val="000000"/>
                          </a:solidFill>
                          <a:effectLst/>
                          <a:latin typeface="Aptos Narrow" panose="020B0004020202020204" pitchFamily="34" charset="0"/>
                        </a:rPr>
                        <a:t>-1.33</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South West</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04640625"/>
                  </a:ext>
                </a:extLst>
              </a:tr>
              <a:tr h="251991">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STMCS01-06</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07/03/2025</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Sunny</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07/03/2025 10:52</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10:52</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9</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Low tide</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Yes</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8863886</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50</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130</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0.4mm (02-07/03)</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07/03/2025 16:41</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500" b="0" i="0" u="none" strike="noStrike">
                          <a:solidFill>
                            <a:srgbClr val="000000"/>
                          </a:solidFill>
                          <a:effectLst/>
                          <a:latin typeface="Aptos Narrow" panose="020B0004020202020204" pitchFamily="34" charset="0"/>
                        </a:rPr>
                        <a:t>-5.82</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North East</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77825837"/>
                  </a:ext>
                </a:extLst>
              </a:tr>
              <a:tr h="251991">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STMCS01-08</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21/03/2025</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Dry</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21/03/2025 10:39</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10:39</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10</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Mid low tide</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8892579</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200</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30</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0.4mm (16-21/03)</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21/03/2025 14:35</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500" b="0" i="0" u="none" strike="noStrike">
                          <a:solidFill>
                            <a:srgbClr val="000000"/>
                          </a:solidFill>
                          <a:effectLst/>
                          <a:latin typeface="Aptos Narrow" panose="020B0004020202020204" pitchFamily="34" charset="0"/>
                        </a:rPr>
                        <a:t>-3.93</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North East</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83488287"/>
                  </a:ext>
                </a:extLst>
              </a:tr>
              <a:tr h="251991">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STMCS01-10</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01/08/2025</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Sunny</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01/08/2025 12:45</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12:45</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16</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Mid low tide</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9149826</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410</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1000</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4.2mm (27/07-01/08)</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01/08/2025 16:54</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500" b="0" i="0" u="none" strike="noStrike">
                          <a:solidFill>
                            <a:srgbClr val="000000"/>
                          </a:solidFill>
                          <a:effectLst/>
                          <a:latin typeface="Aptos Narrow" panose="020B0004020202020204" pitchFamily="34" charset="0"/>
                        </a:rPr>
                        <a:t>-4.15</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North East</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8700695"/>
                  </a:ext>
                </a:extLst>
              </a:tr>
              <a:tr h="251991">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STMCS02-08</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21/03/2025</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Dry</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21/03/2025 10:31</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10:31</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10</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Mid low tide</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8892580</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150</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320</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0.4mm (16-21/03)</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21/03/2025 14:35</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500" b="0" i="0" u="none" strike="noStrike">
                          <a:solidFill>
                            <a:srgbClr val="000000"/>
                          </a:solidFill>
                          <a:effectLst/>
                          <a:latin typeface="Aptos Narrow" panose="020B0004020202020204" pitchFamily="34" charset="0"/>
                        </a:rPr>
                        <a:t>-4.07</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North East</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82785981"/>
                  </a:ext>
                </a:extLst>
              </a:tr>
              <a:tr h="251991">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STMCS02-10</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01/08/2025</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Sunny</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01/08/2025 12:48</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12:48</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16</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Mid low tide</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9149827</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560</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450</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4.2mm (27/07-01/08)</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01/08/2025 16:54</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500" b="0" i="0" u="none" strike="noStrike">
                          <a:solidFill>
                            <a:srgbClr val="000000"/>
                          </a:solidFill>
                          <a:effectLst/>
                          <a:latin typeface="Aptos Narrow" panose="020B0004020202020204" pitchFamily="34" charset="0"/>
                        </a:rPr>
                        <a:t>-4.10</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North East</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5507436"/>
                  </a:ext>
                </a:extLst>
              </a:tr>
              <a:tr h="251991">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STMCS03-10</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01/08/2025</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Sunny</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01/08/2025 12:51</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12:51</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16</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Mid low tide</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9149828</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200</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510</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4.2mm (27/07-01/08)</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01/08/2025 16:54</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500" b="0" i="0" u="none" strike="noStrike">
                          <a:solidFill>
                            <a:srgbClr val="000000"/>
                          </a:solidFill>
                          <a:effectLst/>
                          <a:latin typeface="Aptos Narrow" panose="020B0004020202020204" pitchFamily="34" charset="0"/>
                        </a:rPr>
                        <a:t>-4.05</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North East</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66919505"/>
                  </a:ext>
                </a:extLst>
              </a:tr>
              <a:tr h="416863">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STMCS04-04</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14/02/2025</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Sunny</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14/02/2025 11:25</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11:25</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4.5</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High tide</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No</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8823957</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200</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120</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Shore side sampling due to choppy waves</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16mm (09-14/02)</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14/02/2025 12:28</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500" b="0" i="0" u="none" strike="noStrike">
                          <a:solidFill>
                            <a:srgbClr val="000000"/>
                          </a:solidFill>
                          <a:effectLst/>
                          <a:latin typeface="Aptos Narrow" panose="020B0004020202020204" pitchFamily="34" charset="0"/>
                        </a:rPr>
                        <a:t>-1.05</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South West</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6761703"/>
                  </a:ext>
                </a:extLst>
              </a:tr>
              <a:tr h="416863">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STMCS05-02</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30/01/2025</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Dry</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30/01/2025 12:01</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12:01</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6</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High tide</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Yes</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8794401</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600</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51</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Shore side sampling due to choppy waves</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nb-NO" sz="500" b="0" i="0" u="none" strike="noStrike">
                          <a:solidFill>
                            <a:srgbClr val="000000"/>
                          </a:solidFill>
                          <a:effectLst/>
                          <a:latin typeface="Aptos Narrow" panose="020B0004020202020204" pitchFamily="34" charset="0"/>
                        </a:rPr>
                        <a:t>1 spill. Hamstreet 27/01 1 hr 26 mins</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21.6mm (25-30/01)</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30/01/2025 11:34</a:t>
                      </a:r>
                    </a:p>
                  </a:txBody>
                  <a:tcPr marL="4684" marR="4684" marT="46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500" b="0" i="0" u="none" strike="noStrike">
                          <a:solidFill>
                            <a:srgbClr val="000000"/>
                          </a:solidFill>
                          <a:effectLst/>
                          <a:latin typeface="Aptos Narrow" panose="020B0004020202020204" pitchFamily="34" charset="0"/>
                        </a:rPr>
                        <a:t>0.45</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South West</a:t>
                      </a:r>
                    </a:p>
                  </a:txBody>
                  <a:tcPr marL="4684" marR="4684" marT="4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8992066"/>
                  </a:ext>
                </a:extLst>
              </a:tr>
            </a:tbl>
          </a:graphicData>
        </a:graphic>
      </p:graphicFrame>
    </p:spTree>
    <p:extLst>
      <p:ext uri="{BB962C8B-B14F-4D97-AF65-F5344CB8AC3E}">
        <p14:creationId xmlns:p14="http://schemas.microsoft.com/office/powerpoint/2010/main" val="632304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C0AF1-5860-9AB1-3002-715662F6F6A6}"/>
              </a:ext>
            </a:extLst>
          </p:cNvPr>
          <p:cNvSpPr>
            <a:spLocks noGrp="1"/>
          </p:cNvSpPr>
          <p:nvPr>
            <p:ph type="title"/>
          </p:nvPr>
        </p:nvSpPr>
        <p:spPr/>
        <p:txBody>
          <a:bodyPr/>
          <a:lstStyle/>
          <a:p>
            <a:r>
              <a:rPr lang="en-GB"/>
              <a:t>Shadow Sampling: Folkestone 2025 (elevated samples)</a:t>
            </a:r>
          </a:p>
        </p:txBody>
      </p:sp>
      <p:sp>
        <p:nvSpPr>
          <p:cNvPr id="3" name="Slide Number Placeholder 2">
            <a:extLst>
              <a:ext uri="{FF2B5EF4-FFF2-40B4-BE49-F238E27FC236}">
                <a16:creationId xmlns:a16="http://schemas.microsoft.com/office/drawing/2014/main" id="{9DE567D5-2F32-38BB-07A5-D887C962512E}"/>
              </a:ext>
            </a:extLst>
          </p:cNvPr>
          <p:cNvSpPr>
            <a:spLocks noGrp="1"/>
          </p:cNvSpPr>
          <p:nvPr>
            <p:ph type="sldNum" sz="quarter" idx="11"/>
          </p:nvPr>
        </p:nvSpPr>
        <p:spPr/>
        <p:txBody>
          <a:bodyPr/>
          <a:lstStyle/>
          <a:p>
            <a:fld id="{E68B66A6-FD11-43D4-B666-F3E94C391CA6}" type="slidenum">
              <a:rPr lang="en-GB" smtClean="0"/>
              <a:pPr/>
              <a:t>28</a:t>
            </a:fld>
            <a:endParaRPr lang="en-GB"/>
          </a:p>
        </p:txBody>
      </p:sp>
      <p:graphicFrame>
        <p:nvGraphicFramePr>
          <p:cNvPr id="6" name="Content Placeholder 5">
            <a:extLst>
              <a:ext uri="{FF2B5EF4-FFF2-40B4-BE49-F238E27FC236}">
                <a16:creationId xmlns:a16="http://schemas.microsoft.com/office/drawing/2014/main" id="{130F27A6-3CB7-63A8-F5FD-69F817070BA2}"/>
              </a:ext>
            </a:extLst>
          </p:cNvPr>
          <p:cNvGraphicFramePr>
            <a:graphicFrameLocks noGrp="1"/>
          </p:cNvGraphicFramePr>
          <p:nvPr>
            <p:ph idx="1"/>
          </p:nvPr>
        </p:nvGraphicFramePr>
        <p:xfrm>
          <a:off x="756032" y="1364673"/>
          <a:ext cx="7057932" cy="3538848"/>
        </p:xfrm>
        <a:graphic>
          <a:graphicData uri="http://schemas.openxmlformats.org/drawingml/2006/table">
            <a:tbl>
              <a:tblPr/>
              <a:tblGrid>
                <a:gridCol w="319303">
                  <a:extLst>
                    <a:ext uri="{9D8B030D-6E8A-4147-A177-3AD203B41FA5}">
                      <a16:colId xmlns:a16="http://schemas.microsoft.com/office/drawing/2014/main" val="3761811395"/>
                    </a:ext>
                  </a:extLst>
                </a:gridCol>
                <a:gridCol w="319303">
                  <a:extLst>
                    <a:ext uri="{9D8B030D-6E8A-4147-A177-3AD203B41FA5}">
                      <a16:colId xmlns:a16="http://schemas.microsoft.com/office/drawing/2014/main" val="932772949"/>
                    </a:ext>
                  </a:extLst>
                </a:gridCol>
                <a:gridCol w="374184">
                  <a:extLst>
                    <a:ext uri="{9D8B030D-6E8A-4147-A177-3AD203B41FA5}">
                      <a16:colId xmlns:a16="http://schemas.microsoft.com/office/drawing/2014/main" val="767908095"/>
                    </a:ext>
                  </a:extLst>
                </a:gridCol>
                <a:gridCol w="553792">
                  <a:extLst>
                    <a:ext uri="{9D8B030D-6E8A-4147-A177-3AD203B41FA5}">
                      <a16:colId xmlns:a16="http://schemas.microsoft.com/office/drawing/2014/main" val="3480351237"/>
                    </a:ext>
                  </a:extLst>
                </a:gridCol>
                <a:gridCol w="319303">
                  <a:extLst>
                    <a:ext uri="{9D8B030D-6E8A-4147-A177-3AD203B41FA5}">
                      <a16:colId xmlns:a16="http://schemas.microsoft.com/office/drawing/2014/main" val="3142260527"/>
                    </a:ext>
                  </a:extLst>
                </a:gridCol>
                <a:gridCol w="319303">
                  <a:extLst>
                    <a:ext uri="{9D8B030D-6E8A-4147-A177-3AD203B41FA5}">
                      <a16:colId xmlns:a16="http://schemas.microsoft.com/office/drawing/2014/main" val="483466391"/>
                    </a:ext>
                  </a:extLst>
                </a:gridCol>
                <a:gridCol w="319303">
                  <a:extLst>
                    <a:ext uri="{9D8B030D-6E8A-4147-A177-3AD203B41FA5}">
                      <a16:colId xmlns:a16="http://schemas.microsoft.com/office/drawing/2014/main" val="2587965172"/>
                    </a:ext>
                  </a:extLst>
                </a:gridCol>
                <a:gridCol w="319303">
                  <a:extLst>
                    <a:ext uri="{9D8B030D-6E8A-4147-A177-3AD203B41FA5}">
                      <a16:colId xmlns:a16="http://schemas.microsoft.com/office/drawing/2014/main" val="1020547279"/>
                    </a:ext>
                  </a:extLst>
                </a:gridCol>
                <a:gridCol w="319303">
                  <a:extLst>
                    <a:ext uri="{9D8B030D-6E8A-4147-A177-3AD203B41FA5}">
                      <a16:colId xmlns:a16="http://schemas.microsoft.com/office/drawing/2014/main" val="3254351720"/>
                    </a:ext>
                  </a:extLst>
                </a:gridCol>
                <a:gridCol w="319303">
                  <a:extLst>
                    <a:ext uri="{9D8B030D-6E8A-4147-A177-3AD203B41FA5}">
                      <a16:colId xmlns:a16="http://schemas.microsoft.com/office/drawing/2014/main" val="1187560971"/>
                    </a:ext>
                  </a:extLst>
                </a:gridCol>
                <a:gridCol w="319303">
                  <a:extLst>
                    <a:ext uri="{9D8B030D-6E8A-4147-A177-3AD203B41FA5}">
                      <a16:colId xmlns:a16="http://schemas.microsoft.com/office/drawing/2014/main" val="2680078425"/>
                    </a:ext>
                  </a:extLst>
                </a:gridCol>
                <a:gridCol w="319303">
                  <a:extLst>
                    <a:ext uri="{9D8B030D-6E8A-4147-A177-3AD203B41FA5}">
                      <a16:colId xmlns:a16="http://schemas.microsoft.com/office/drawing/2014/main" val="2398251174"/>
                    </a:ext>
                  </a:extLst>
                </a:gridCol>
                <a:gridCol w="319303">
                  <a:extLst>
                    <a:ext uri="{9D8B030D-6E8A-4147-A177-3AD203B41FA5}">
                      <a16:colId xmlns:a16="http://schemas.microsoft.com/office/drawing/2014/main" val="2541976955"/>
                    </a:ext>
                  </a:extLst>
                </a:gridCol>
                <a:gridCol w="653575">
                  <a:extLst>
                    <a:ext uri="{9D8B030D-6E8A-4147-A177-3AD203B41FA5}">
                      <a16:colId xmlns:a16="http://schemas.microsoft.com/office/drawing/2014/main" val="4294915631"/>
                    </a:ext>
                  </a:extLst>
                </a:gridCol>
                <a:gridCol w="319303">
                  <a:extLst>
                    <a:ext uri="{9D8B030D-6E8A-4147-A177-3AD203B41FA5}">
                      <a16:colId xmlns:a16="http://schemas.microsoft.com/office/drawing/2014/main" val="2070116525"/>
                    </a:ext>
                  </a:extLst>
                </a:gridCol>
                <a:gridCol w="319303">
                  <a:extLst>
                    <a:ext uri="{9D8B030D-6E8A-4147-A177-3AD203B41FA5}">
                      <a16:colId xmlns:a16="http://schemas.microsoft.com/office/drawing/2014/main" val="1097942070"/>
                    </a:ext>
                  </a:extLst>
                </a:gridCol>
                <a:gridCol w="553792">
                  <a:extLst>
                    <a:ext uri="{9D8B030D-6E8A-4147-A177-3AD203B41FA5}">
                      <a16:colId xmlns:a16="http://schemas.microsoft.com/office/drawing/2014/main" val="1547194710"/>
                    </a:ext>
                  </a:extLst>
                </a:gridCol>
                <a:gridCol w="319303">
                  <a:extLst>
                    <a:ext uri="{9D8B030D-6E8A-4147-A177-3AD203B41FA5}">
                      <a16:colId xmlns:a16="http://schemas.microsoft.com/office/drawing/2014/main" val="268167044"/>
                    </a:ext>
                  </a:extLst>
                </a:gridCol>
                <a:gridCol w="452347">
                  <a:extLst>
                    <a:ext uri="{9D8B030D-6E8A-4147-A177-3AD203B41FA5}">
                      <a16:colId xmlns:a16="http://schemas.microsoft.com/office/drawing/2014/main" val="3072121250"/>
                    </a:ext>
                  </a:extLst>
                </a:gridCol>
              </a:tblGrid>
              <a:tr h="150250">
                <a:tc>
                  <a:txBody>
                    <a:bodyPr/>
                    <a:lstStyle/>
                    <a:p>
                      <a:pPr algn="ctr" fontAlgn="b">
                        <a:buNone/>
                      </a:pPr>
                      <a:r>
                        <a:rPr lang="en-GB" sz="500" b="0" i="0" u="none" strike="noStrike">
                          <a:solidFill>
                            <a:srgbClr val="000000"/>
                          </a:solidFill>
                          <a:effectLst/>
                          <a:latin typeface="Calibri" panose="020F0502020204030204" pitchFamily="34" charset="0"/>
                        </a:rPr>
                        <a:t>Sample site </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Sample number </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Date </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Sample time</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Weather</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Time collected</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Water Temp</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Tide</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Flow in outfall</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Bottled sample ref</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Ecoli result</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IE results</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500" b="0" i="0" u="none" strike="noStrike">
                          <a:solidFill>
                            <a:srgbClr val="000000"/>
                          </a:solidFill>
                          <a:effectLst/>
                          <a:latin typeface="Calibri" panose="020F0502020204030204" pitchFamily="34" charset="0"/>
                        </a:rPr>
                        <a:t>Above Excellent?</a:t>
                      </a:r>
                    </a:p>
                  </a:txBody>
                  <a:tcPr marL="2722" marR="2722" marT="2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Comments </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Spill?</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Rain?</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HW time</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Time to HW</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Flow from</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7999649"/>
                  </a:ext>
                </a:extLst>
              </a:tr>
              <a:tr h="155450">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FOLRIV1-04</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12/02/2025</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12/02/2025 11:06</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Dry</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11:06</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7.5</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High</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No</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8819695</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30</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10000</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28.mm (07- 12/02)</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12/02/2025 11:23</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en-GB" sz="500" b="0" i="0" u="none" strike="noStrike">
                          <a:solidFill>
                            <a:srgbClr val="000000"/>
                          </a:solidFill>
                          <a:effectLst/>
                          <a:latin typeface="Aptos Narrow" panose="020B0004020202020204" pitchFamily="34" charset="0"/>
                        </a:rPr>
                        <a:t>-0.28</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South West</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95455316"/>
                  </a:ext>
                </a:extLst>
              </a:tr>
              <a:tr h="409718">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FOLRIV1-05</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27/02/2025</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27/02/2025 10:49</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Dry</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10:49</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7.5</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High tide</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No</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8847105</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10000</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1400</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en-GB" sz="500" b="0" i="0" u="none" strike="noStrike">
                          <a:solidFill>
                            <a:srgbClr val="000000"/>
                          </a:solidFill>
                          <a:effectLst/>
                          <a:latin typeface="Aptos Narrow" panose="020B0004020202020204" pitchFamily="34" charset="0"/>
                        </a:rPr>
                        <a:t>2 x Spills. The Stade Folkestone 22/02 3hrs 15 mins, 2 hrs 33 mins</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33mm (22-27/02)</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27/02/2025 10:37</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en-GB" sz="500" b="0" i="0" u="none" strike="noStrike">
                          <a:solidFill>
                            <a:srgbClr val="000000"/>
                          </a:solidFill>
                          <a:effectLst/>
                          <a:latin typeface="Aptos Narrow" panose="020B0004020202020204" pitchFamily="34" charset="0"/>
                        </a:rPr>
                        <a:t>0.20</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South West</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5183882"/>
                  </a:ext>
                </a:extLst>
              </a:tr>
              <a:tr h="409718">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FOLRIV3-05</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27/02/2025</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27/02/2025 12:12</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Dry</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12:12</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8.5</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High tide</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No</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8847107</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10000</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1300</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buNone/>
                      </a:pPr>
                      <a:r>
                        <a:rPr lang="en-GB" sz="500" b="0" i="0" u="none" strike="noStrike">
                          <a:solidFill>
                            <a:srgbClr val="000000"/>
                          </a:solidFill>
                          <a:effectLst/>
                          <a:latin typeface="Aptos Narrow" panose="020B0004020202020204" pitchFamily="34" charset="0"/>
                        </a:rPr>
                        <a:t>2 x Spills. The Stade Folkestone 22/02 3hrs 15 mins, 2 hrs 33 mins</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33mm (22-27/02)</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27/02/2025 10:37</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buNone/>
                      </a:pPr>
                      <a:r>
                        <a:rPr lang="en-GB" sz="500" b="0" i="0" u="none" strike="noStrike">
                          <a:solidFill>
                            <a:srgbClr val="000000"/>
                          </a:solidFill>
                          <a:effectLst/>
                          <a:latin typeface="Aptos Narrow" panose="020B0004020202020204" pitchFamily="34" charset="0"/>
                        </a:rPr>
                        <a:t>1.58</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South West</a:t>
                      </a:r>
                    </a:p>
                  </a:txBody>
                  <a:tcPr marL="2722" marR="2722" marT="2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73287752"/>
                  </a:ext>
                </a:extLst>
              </a:tr>
              <a:tr h="409718">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FOLCS01-05</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27/02/2025</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27/02/2025 11:14</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Dry</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11:14</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7.5</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High tide</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No</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8847100</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100</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140</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buNone/>
                      </a:pPr>
                      <a:r>
                        <a:rPr lang="en-GB" sz="500" b="0" i="0" u="none" strike="noStrike">
                          <a:solidFill>
                            <a:srgbClr val="000000"/>
                          </a:solidFill>
                          <a:effectLst/>
                          <a:latin typeface="Aptos Narrow" panose="020B0004020202020204" pitchFamily="34" charset="0"/>
                        </a:rPr>
                        <a:t>2 x Spills. The Stade Folkestone 22/02 3hrs 15 mins, 2 hrs 33 mins</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33mm (22-27/02)</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27/02/2025 10:37</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buNone/>
                      </a:pPr>
                      <a:r>
                        <a:rPr lang="en-GB" sz="500" b="0" i="0" u="none" strike="noStrike">
                          <a:solidFill>
                            <a:srgbClr val="000000"/>
                          </a:solidFill>
                          <a:effectLst/>
                          <a:latin typeface="Aptos Narrow" panose="020B0004020202020204" pitchFamily="34" charset="0"/>
                        </a:rPr>
                        <a:t>0.62</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South West</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0111461"/>
                  </a:ext>
                </a:extLst>
              </a:tr>
              <a:tr h="231153">
                <a:tc>
                  <a:txBody>
                    <a:bodyPr/>
                    <a:lstStyle/>
                    <a:p>
                      <a:pPr algn="ctr" fontAlgn="b">
                        <a:buNone/>
                      </a:pPr>
                      <a:r>
                        <a:rPr lang="en-GB" sz="500" b="0" i="0" u="none" strike="noStrike">
                          <a:solidFill>
                            <a:srgbClr val="000000"/>
                          </a:solidFill>
                          <a:effectLst/>
                          <a:latin typeface="Arial" panose="020B0604020202020204" pitchFamily="34" charset="0"/>
                        </a:rPr>
                        <a:t> </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FOLCS01-10</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15/05/2025</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15/05/2025 12:32</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Sunny</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12:32</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13.5</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High tide</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No</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8996962</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400</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690</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In situ data and sample result to be added when available</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No rainfall</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15/05/2025 13:24</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buNone/>
                      </a:pPr>
                      <a:r>
                        <a:rPr lang="en-GB" sz="500" b="0" i="0" u="none" strike="noStrike">
                          <a:solidFill>
                            <a:srgbClr val="000000"/>
                          </a:solidFill>
                          <a:effectLst/>
                          <a:latin typeface="Aptos Narrow" panose="020B0004020202020204" pitchFamily="34" charset="0"/>
                        </a:rPr>
                        <a:t>-0.87</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South West</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7181003"/>
                  </a:ext>
                </a:extLst>
              </a:tr>
              <a:tr h="409718">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FOLCS02</a:t>
                      </a:r>
                      <a:r>
                        <a:rPr lang="en-GB" sz="500" b="0" i="0" u="none" strike="noStrike">
                          <a:solidFill>
                            <a:srgbClr val="000000"/>
                          </a:solidFill>
                          <a:effectLst/>
                          <a:latin typeface="Times New Roman" panose="02020603050405020304" pitchFamily="18" charset="0"/>
                        </a:rPr>
                        <a:t>†</a:t>
                      </a:r>
                      <a:r>
                        <a:rPr lang="en-GB" sz="500" b="0" i="0" u="none" strike="noStrike">
                          <a:solidFill>
                            <a:srgbClr val="000000"/>
                          </a:solidFill>
                          <a:effectLst/>
                          <a:latin typeface="Arial" panose="020B0604020202020204" pitchFamily="34" charset="0"/>
                        </a:rPr>
                        <a:t>-05</a:t>
                      </a:r>
                      <a:endParaRPr lang="en-GB" sz="500" b="0" i="0" u="none" strike="noStrike">
                        <a:solidFill>
                          <a:srgbClr val="000000"/>
                        </a:solidFill>
                        <a:effectLst/>
                        <a:latin typeface="Calibri" panose="020F0502020204030204" pitchFamily="34" charset="0"/>
                      </a:endParaRP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27/02/2025</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27/02/2025 11:17</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Dry</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11:17</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7.5</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High tide</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No</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8847101</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100</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110</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buNone/>
                      </a:pPr>
                      <a:r>
                        <a:rPr lang="en-GB" sz="500" b="0" i="0" u="none" strike="noStrike">
                          <a:solidFill>
                            <a:srgbClr val="000000"/>
                          </a:solidFill>
                          <a:effectLst/>
                          <a:latin typeface="Aptos Narrow" panose="020B0004020202020204" pitchFamily="34" charset="0"/>
                        </a:rPr>
                        <a:t>2 x Spills. The Stade Folkestone 22/02 3hrs 15 mins, 2 hrs 33 mins</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33mm (22-27/02)</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27/02/2025 10:37</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buNone/>
                      </a:pPr>
                      <a:r>
                        <a:rPr lang="en-GB" sz="500" b="0" i="0" u="none" strike="noStrike">
                          <a:solidFill>
                            <a:srgbClr val="000000"/>
                          </a:solidFill>
                          <a:effectLst/>
                          <a:latin typeface="Aptos Narrow" panose="020B0004020202020204" pitchFamily="34" charset="0"/>
                        </a:rPr>
                        <a:t>0.67</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South West</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041999"/>
                  </a:ext>
                </a:extLst>
              </a:tr>
              <a:tr h="155450">
                <a:tc>
                  <a:txBody>
                    <a:bodyPr/>
                    <a:lstStyle/>
                    <a:p>
                      <a:pPr algn="ctr" fontAlgn="b">
                        <a:buNone/>
                      </a:pPr>
                      <a:r>
                        <a:rPr lang="en-GB" sz="500" b="0" i="0" u="none" strike="noStrike">
                          <a:solidFill>
                            <a:srgbClr val="000000"/>
                          </a:solidFill>
                          <a:effectLst/>
                          <a:latin typeface="Arial" panose="020B0604020202020204" pitchFamily="34" charset="0"/>
                        </a:rPr>
                        <a:t> </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FOLCS02</a:t>
                      </a:r>
                      <a:r>
                        <a:rPr lang="en-GB" sz="500" b="0" i="0" u="none" strike="noStrike">
                          <a:solidFill>
                            <a:srgbClr val="000000"/>
                          </a:solidFill>
                          <a:effectLst/>
                          <a:latin typeface="Times New Roman" panose="02020603050405020304" pitchFamily="18" charset="0"/>
                        </a:rPr>
                        <a:t>†</a:t>
                      </a:r>
                      <a:r>
                        <a:rPr lang="en-GB" sz="500" b="0" i="0" u="none" strike="noStrike">
                          <a:solidFill>
                            <a:srgbClr val="000000"/>
                          </a:solidFill>
                          <a:effectLst/>
                          <a:latin typeface="Arial" panose="020B0604020202020204" pitchFamily="34" charset="0"/>
                        </a:rPr>
                        <a:t>-07</a:t>
                      </a:r>
                      <a:endParaRPr lang="en-GB" sz="500" b="0" i="0" u="none" strike="noStrike">
                        <a:solidFill>
                          <a:srgbClr val="000000"/>
                        </a:solidFill>
                        <a:effectLst/>
                        <a:latin typeface="Calibri" panose="020F0502020204030204" pitchFamily="34" charset="0"/>
                      </a:endParaRP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17/03/2025</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17/03/2025 12:34</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Sunny</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12:34</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8</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High tide</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No</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8884581</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100</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500</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3.5 mm (14-17/03)</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17/03/2025 12:56</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buNone/>
                      </a:pPr>
                      <a:r>
                        <a:rPr lang="en-GB" sz="500" b="0" i="0" u="none" strike="noStrike">
                          <a:solidFill>
                            <a:srgbClr val="000000"/>
                          </a:solidFill>
                          <a:effectLst/>
                          <a:latin typeface="Aptos Narrow" panose="020B0004020202020204" pitchFamily="34" charset="0"/>
                        </a:rPr>
                        <a:t>-0.37</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South West</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0880413"/>
                  </a:ext>
                </a:extLst>
              </a:tr>
              <a:tr h="99973">
                <a:tc>
                  <a:txBody>
                    <a:bodyPr/>
                    <a:lstStyle/>
                    <a:p>
                      <a:pPr algn="ctr" fontAlgn="b">
                        <a:buNone/>
                      </a:pPr>
                      <a:r>
                        <a:rPr lang="en-GB" sz="500" b="0" i="0" u="none" strike="noStrike">
                          <a:solidFill>
                            <a:srgbClr val="000000"/>
                          </a:solidFill>
                          <a:effectLst/>
                          <a:latin typeface="Arial" panose="020B0604020202020204" pitchFamily="34" charset="0"/>
                        </a:rPr>
                        <a:t> </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FOLCS02</a:t>
                      </a:r>
                      <a:r>
                        <a:rPr lang="en-GB" sz="500" b="0" i="0" u="none" strike="noStrike">
                          <a:solidFill>
                            <a:srgbClr val="000000"/>
                          </a:solidFill>
                          <a:effectLst/>
                          <a:latin typeface="Times New Roman" panose="02020603050405020304" pitchFamily="18" charset="0"/>
                        </a:rPr>
                        <a:t>†</a:t>
                      </a:r>
                      <a:r>
                        <a:rPr lang="en-GB" sz="500" b="0" i="0" u="none" strike="noStrike">
                          <a:solidFill>
                            <a:srgbClr val="000000"/>
                          </a:solidFill>
                          <a:effectLst/>
                          <a:latin typeface="Arial" panose="020B0604020202020204" pitchFamily="34" charset="0"/>
                        </a:rPr>
                        <a:t>-10</a:t>
                      </a:r>
                      <a:endParaRPr lang="en-GB" sz="500" b="0" i="0" u="none" strike="noStrike">
                        <a:solidFill>
                          <a:srgbClr val="000000"/>
                        </a:solidFill>
                        <a:effectLst/>
                        <a:latin typeface="Calibri" panose="020F0502020204030204" pitchFamily="34" charset="0"/>
                      </a:endParaRP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15/05/2025</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15/05/2025 12:26</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Sunny</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12:26</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13.5</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High tide</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No</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8996963</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200</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180</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No rainfall</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15/05/2025 13:24</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buNone/>
                      </a:pPr>
                      <a:r>
                        <a:rPr lang="en-GB" sz="500" b="0" i="0" u="none" strike="noStrike">
                          <a:solidFill>
                            <a:srgbClr val="000000"/>
                          </a:solidFill>
                          <a:effectLst/>
                          <a:latin typeface="Aptos Narrow" panose="020B0004020202020204" pitchFamily="34" charset="0"/>
                        </a:rPr>
                        <a:t>-0.97</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South West</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6771004"/>
                  </a:ext>
                </a:extLst>
              </a:tr>
              <a:tr h="155450">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FOLCS04-03</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03/02/2025</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03/02/2025 12:13</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Dry</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12:13</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9</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Low</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No</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8802508</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100</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260</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9.6mm (29/01-03/02)</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03/02/2025 14:15</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buNone/>
                      </a:pPr>
                      <a:r>
                        <a:rPr lang="en-GB" sz="500" b="0" i="0" u="none" strike="noStrike">
                          <a:solidFill>
                            <a:srgbClr val="000000"/>
                          </a:solidFill>
                          <a:effectLst/>
                          <a:latin typeface="Aptos Narrow" panose="020B0004020202020204" pitchFamily="34" charset="0"/>
                        </a:rPr>
                        <a:t>-2.03</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Slack</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1336794"/>
                  </a:ext>
                </a:extLst>
              </a:tr>
              <a:tr h="155450">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FOLCS04-04</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12/02/2025</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12/02/2025 11:52</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Dry</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11:52</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7</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High</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No</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8819702</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21</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190</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Shoreside as high tide covers entire beach</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buNone/>
                      </a:pPr>
                      <a:r>
                        <a:rPr lang="en-GB" sz="500" b="0" i="0" u="none" strike="noStrike">
                          <a:solidFill>
                            <a:srgbClr val="000000"/>
                          </a:solidFill>
                          <a:effectLst/>
                          <a:latin typeface="Aptos Narrow" panose="020B0004020202020204" pitchFamily="34" charset="0"/>
                        </a:rPr>
                        <a:t>No spill</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28.mm (07- 12/02)</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12/02/2025 11:23</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buNone/>
                      </a:pPr>
                      <a:r>
                        <a:rPr lang="en-GB" sz="500" b="0" i="0" u="none" strike="noStrike">
                          <a:solidFill>
                            <a:srgbClr val="000000"/>
                          </a:solidFill>
                          <a:effectLst/>
                          <a:latin typeface="Aptos Narrow" panose="020B0004020202020204" pitchFamily="34" charset="0"/>
                        </a:rPr>
                        <a:t>0.48</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South West</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9679673"/>
                  </a:ext>
                </a:extLst>
              </a:tr>
              <a:tr h="409718">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FOLCS04-05</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27/02/2025</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27/02/2025 11:31</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Dry</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11:31</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7.5</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High tide</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No</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8847103</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40</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180</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Yes</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buNone/>
                      </a:pPr>
                      <a:r>
                        <a:rPr lang="en-GB" sz="500" b="0" i="0" u="none" strike="noStrike">
                          <a:solidFill>
                            <a:srgbClr val="000000"/>
                          </a:solidFill>
                          <a:effectLst/>
                          <a:latin typeface="Calibri" panose="020F0502020204030204" pitchFamily="34" charset="0"/>
                        </a:rPr>
                        <a:t> </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buNone/>
                      </a:pPr>
                      <a:r>
                        <a:rPr lang="en-GB" sz="500" b="0" i="0" u="none" strike="noStrike">
                          <a:solidFill>
                            <a:srgbClr val="000000"/>
                          </a:solidFill>
                          <a:effectLst/>
                          <a:latin typeface="Aptos Narrow" panose="020B0004020202020204" pitchFamily="34" charset="0"/>
                        </a:rPr>
                        <a:t>2 x Spills. The Stade Folkestone 22/02 3hrs 15 mins, 2 hrs 33 mins</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33mm (22-27/02)</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GB" sz="500" b="0" i="0" u="none" strike="noStrike">
                          <a:solidFill>
                            <a:srgbClr val="000000"/>
                          </a:solidFill>
                          <a:effectLst/>
                          <a:latin typeface="Calibri" panose="020F0502020204030204" pitchFamily="34" charset="0"/>
                        </a:rPr>
                        <a:t>27/02/2025 10:37</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buNone/>
                      </a:pPr>
                      <a:r>
                        <a:rPr lang="en-GB" sz="500" b="0" i="0" u="none" strike="noStrike">
                          <a:solidFill>
                            <a:srgbClr val="000000"/>
                          </a:solidFill>
                          <a:effectLst/>
                          <a:latin typeface="Aptos Narrow" panose="020B0004020202020204" pitchFamily="34" charset="0"/>
                        </a:rPr>
                        <a:t>0.90</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r>
                        <a:rPr lang="en-GB" sz="500" b="0" i="0" u="none" strike="noStrike">
                          <a:solidFill>
                            <a:srgbClr val="000000"/>
                          </a:solidFill>
                          <a:effectLst/>
                          <a:latin typeface="Aptos Narrow" panose="020B0004020202020204" pitchFamily="34" charset="0"/>
                        </a:rPr>
                        <a:t>South West</a:t>
                      </a:r>
                    </a:p>
                  </a:txBody>
                  <a:tcPr marL="2722" marR="2722" marT="27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5527581"/>
                  </a:ext>
                </a:extLst>
              </a:tr>
            </a:tbl>
          </a:graphicData>
        </a:graphic>
      </p:graphicFrame>
    </p:spTree>
    <p:extLst>
      <p:ext uri="{BB962C8B-B14F-4D97-AF65-F5344CB8AC3E}">
        <p14:creationId xmlns:p14="http://schemas.microsoft.com/office/powerpoint/2010/main" val="51433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49194-E672-0F0D-360B-8119EFC70C3B}"/>
              </a:ext>
            </a:extLst>
          </p:cNvPr>
          <p:cNvSpPr>
            <a:spLocks noGrp="1"/>
          </p:cNvSpPr>
          <p:nvPr>
            <p:ph type="title"/>
          </p:nvPr>
        </p:nvSpPr>
        <p:spPr/>
        <p:txBody>
          <a:bodyPr/>
          <a:lstStyle/>
          <a:p>
            <a:r>
              <a:rPr lang="en-GB"/>
              <a:t>Actions review</a:t>
            </a:r>
          </a:p>
        </p:txBody>
      </p:sp>
      <p:sp>
        <p:nvSpPr>
          <p:cNvPr id="3" name="Slide Number Placeholder 2">
            <a:extLst>
              <a:ext uri="{FF2B5EF4-FFF2-40B4-BE49-F238E27FC236}">
                <a16:creationId xmlns:a16="http://schemas.microsoft.com/office/drawing/2014/main" id="{30BE9F43-FDA6-22F8-7464-760419C4704A}"/>
              </a:ext>
            </a:extLst>
          </p:cNvPr>
          <p:cNvSpPr>
            <a:spLocks noGrp="1"/>
          </p:cNvSpPr>
          <p:nvPr>
            <p:ph type="sldNum" sz="quarter" idx="11"/>
          </p:nvPr>
        </p:nvSpPr>
        <p:spPr/>
        <p:txBody>
          <a:bodyPr/>
          <a:lstStyle/>
          <a:p>
            <a:fld id="{E68B66A6-FD11-43D4-B666-F3E94C391CA6}" type="slidenum">
              <a:rPr lang="en-GB" smtClean="0"/>
              <a:pPr/>
              <a:t>3</a:t>
            </a:fld>
            <a:endParaRPr lang="en-GB"/>
          </a:p>
        </p:txBody>
      </p:sp>
      <p:graphicFrame>
        <p:nvGraphicFramePr>
          <p:cNvPr id="6" name="Content Placeholder 5">
            <a:extLst>
              <a:ext uri="{FF2B5EF4-FFF2-40B4-BE49-F238E27FC236}">
                <a16:creationId xmlns:a16="http://schemas.microsoft.com/office/drawing/2014/main" id="{55A25035-80AA-F172-8685-838FC1F5DE9D}"/>
              </a:ext>
            </a:extLst>
          </p:cNvPr>
          <p:cNvGraphicFramePr>
            <a:graphicFrameLocks noGrp="1"/>
          </p:cNvGraphicFramePr>
          <p:nvPr>
            <p:ph idx="1"/>
            <p:extLst>
              <p:ext uri="{D42A27DB-BD31-4B8C-83A1-F6EECF244321}">
                <p14:modId xmlns:p14="http://schemas.microsoft.com/office/powerpoint/2010/main" val="618047287"/>
              </p:ext>
            </p:extLst>
          </p:nvPr>
        </p:nvGraphicFramePr>
        <p:xfrm>
          <a:off x="869198" y="1007922"/>
          <a:ext cx="7583880" cy="2224564"/>
        </p:xfrm>
        <a:graphic>
          <a:graphicData uri="http://schemas.openxmlformats.org/drawingml/2006/table">
            <a:tbl>
              <a:tblPr firstRow="1" firstCol="1" bandRow="1">
                <a:tableStyleId>{00A15C55-8517-42AA-B614-E9B94910E393}</a:tableStyleId>
              </a:tblPr>
              <a:tblGrid>
                <a:gridCol w="370220">
                  <a:extLst>
                    <a:ext uri="{9D8B030D-6E8A-4147-A177-3AD203B41FA5}">
                      <a16:colId xmlns:a16="http://schemas.microsoft.com/office/drawing/2014/main" val="314663945"/>
                    </a:ext>
                  </a:extLst>
                </a:gridCol>
                <a:gridCol w="2929307">
                  <a:extLst>
                    <a:ext uri="{9D8B030D-6E8A-4147-A177-3AD203B41FA5}">
                      <a16:colId xmlns:a16="http://schemas.microsoft.com/office/drawing/2014/main" val="1333014081"/>
                    </a:ext>
                  </a:extLst>
                </a:gridCol>
                <a:gridCol w="883336">
                  <a:extLst>
                    <a:ext uri="{9D8B030D-6E8A-4147-A177-3AD203B41FA5}">
                      <a16:colId xmlns:a16="http://schemas.microsoft.com/office/drawing/2014/main" val="1181458732"/>
                    </a:ext>
                  </a:extLst>
                </a:gridCol>
                <a:gridCol w="889832">
                  <a:extLst>
                    <a:ext uri="{9D8B030D-6E8A-4147-A177-3AD203B41FA5}">
                      <a16:colId xmlns:a16="http://schemas.microsoft.com/office/drawing/2014/main" val="1860549131"/>
                    </a:ext>
                  </a:extLst>
                </a:gridCol>
                <a:gridCol w="2511185">
                  <a:extLst>
                    <a:ext uri="{9D8B030D-6E8A-4147-A177-3AD203B41FA5}">
                      <a16:colId xmlns:a16="http://schemas.microsoft.com/office/drawing/2014/main" val="3656810622"/>
                    </a:ext>
                  </a:extLst>
                </a:gridCol>
              </a:tblGrid>
              <a:tr h="442699">
                <a:tc>
                  <a:txBody>
                    <a:bodyPr/>
                    <a:lstStyle/>
                    <a:p>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r>
                        <a:rPr lang="en-GB" sz="1000">
                          <a:effectLst/>
                        </a:rPr>
                        <a:t>Action log</a:t>
                      </a:r>
                    </a:p>
                    <a:p>
                      <a:pPr algn="ctr"/>
                      <a:endParaRPr lang="en-GB" sz="1000">
                        <a:solidFill>
                          <a:srgbClr val="53565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1300"/>
                        </a:spcAft>
                      </a:pPr>
                      <a:r>
                        <a:rPr lang="en-GB" sz="1000">
                          <a:effectLst/>
                        </a:rPr>
                        <a:t>Owner</a:t>
                      </a:r>
                      <a:endParaRPr lang="en-GB" sz="1600">
                        <a:solidFill>
                          <a:srgbClr val="174290"/>
                        </a:solidFill>
                        <a:effectLst/>
                        <a:latin typeface="Arial" panose="020B0604020202020204" pitchFamily="34" charset="0"/>
                        <a:ea typeface="Calibri" panose="020F0502020204030204" pitchFamily="34" charset="0"/>
                      </a:endParaRPr>
                    </a:p>
                  </a:txBody>
                  <a:tcPr marL="68580" marR="68580" marT="0" marB="0"/>
                </a:tc>
                <a:tc>
                  <a:txBody>
                    <a:bodyPr/>
                    <a:lstStyle/>
                    <a:p>
                      <a:pPr algn="ctr">
                        <a:spcAft>
                          <a:spcPts val="1300"/>
                        </a:spcAft>
                      </a:pPr>
                      <a:r>
                        <a:rPr lang="en-GB" sz="1000">
                          <a:effectLst/>
                        </a:rPr>
                        <a:t>Required by</a:t>
                      </a:r>
                      <a:endParaRPr lang="en-GB" sz="1600">
                        <a:solidFill>
                          <a:srgbClr val="174290"/>
                        </a:solidFill>
                        <a:effectLst/>
                        <a:latin typeface="Arial" panose="020B0604020202020204" pitchFamily="34" charset="0"/>
                        <a:ea typeface="Calibri" panose="020F0502020204030204" pitchFamily="34" charset="0"/>
                      </a:endParaRPr>
                    </a:p>
                  </a:txBody>
                  <a:tcPr marL="68580" marR="68580" marT="0" marB="0"/>
                </a:tc>
                <a:tc>
                  <a:txBody>
                    <a:bodyPr/>
                    <a:lstStyle/>
                    <a:p>
                      <a:pPr algn="ctr">
                        <a:spcAft>
                          <a:spcPts val="1300"/>
                        </a:spcAft>
                      </a:pPr>
                      <a:r>
                        <a:rPr lang="en-GB" sz="1000">
                          <a:solidFill>
                            <a:schemeClr val="bg1"/>
                          </a:solidFill>
                          <a:effectLst/>
                          <a:latin typeface="Arial"/>
                          <a:ea typeface="Calibri"/>
                        </a:rPr>
                        <a:t>Comments</a:t>
                      </a:r>
                    </a:p>
                  </a:txBody>
                  <a:tcPr marL="68580" marR="68580" marT="0" marB="0"/>
                </a:tc>
                <a:extLst>
                  <a:ext uri="{0D108BD9-81ED-4DB2-BD59-A6C34878D82A}">
                    <a16:rowId xmlns:a16="http://schemas.microsoft.com/office/drawing/2014/main" val="2457906917"/>
                  </a:ext>
                </a:extLst>
              </a:tr>
              <a:tr h="531239">
                <a:tc>
                  <a:txBody>
                    <a:bodyPr/>
                    <a:lstStyle/>
                    <a:p>
                      <a:r>
                        <a:rPr lang="en-US" sz="1000">
                          <a:effectLst/>
                        </a:rPr>
                        <a:t>1</a:t>
                      </a:r>
                      <a:endParaRPr lang="en-GB" sz="1000">
                        <a:solidFill>
                          <a:srgbClr val="53565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lvl="0">
                        <a:buNone/>
                      </a:pPr>
                      <a:r>
                        <a:rPr lang="en-US" sz="1200" b="0" i="0" u="none" strike="noStrike" noProof="0">
                          <a:latin typeface="Arial"/>
                        </a:rPr>
                        <a:t>Check if Hythe overflow events are linked to high results </a:t>
                      </a:r>
                      <a:endParaRPr lang="en-US" sz="1200">
                        <a:latin typeface="Arial"/>
                      </a:endParaRPr>
                    </a:p>
                  </a:txBody>
                  <a:tcPr marL="68580" marR="68580" marT="0" marB="0"/>
                </a:tc>
                <a:tc>
                  <a:txBody>
                    <a:bodyPr/>
                    <a:lstStyle/>
                    <a:p>
                      <a:pPr>
                        <a:spcAft>
                          <a:spcPts val="1300"/>
                        </a:spcAft>
                      </a:pPr>
                      <a:r>
                        <a:rPr lang="en-GB" sz="1000">
                          <a:effectLst/>
                        </a:rPr>
                        <a:t>AS/SR</a:t>
                      </a:r>
                    </a:p>
                  </a:txBody>
                  <a:tcPr marL="68580" marR="68580" marT="0" marB="0"/>
                </a:tc>
                <a:tc>
                  <a:txBody>
                    <a:bodyPr/>
                    <a:lstStyle/>
                    <a:p>
                      <a:pPr>
                        <a:spcAft>
                          <a:spcPts val="1300"/>
                        </a:spcAft>
                      </a:pPr>
                      <a:r>
                        <a:rPr lang="en-GB" sz="1000">
                          <a:solidFill>
                            <a:schemeClr val="tx1"/>
                          </a:solidFill>
                          <a:effectLst/>
                          <a:latin typeface="Arial"/>
                          <a:ea typeface="Calibri"/>
                        </a:rPr>
                        <a:t>Completed</a:t>
                      </a:r>
                      <a:endParaRPr lang="en-GB" sz="1000" dirty="0">
                        <a:solidFill>
                          <a:schemeClr val="tx1"/>
                        </a:solidFill>
                        <a:effectLst/>
                        <a:latin typeface="Arial"/>
                        <a:ea typeface="Calibri"/>
                      </a:endParaRPr>
                    </a:p>
                  </a:txBody>
                  <a:tcPr marL="68580" marR="68580" marT="0" marB="0"/>
                </a:tc>
                <a:tc>
                  <a:txBody>
                    <a:bodyPr/>
                    <a:lstStyle/>
                    <a:p>
                      <a:pPr lvl="0">
                        <a:spcAft>
                          <a:spcPts val="1300"/>
                        </a:spcAft>
                        <a:buNone/>
                      </a:pPr>
                      <a:endParaRPr lang="en-GB" sz="1000">
                        <a:solidFill>
                          <a:schemeClr val="tx1"/>
                        </a:solidFill>
                        <a:effectLst/>
                        <a:latin typeface="Arial"/>
                        <a:ea typeface="Calibri"/>
                      </a:endParaRPr>
                    </a:p>
                  </a:txBody>
                  <a:tcPr marL="68580" marR="68580" marT="0" marB="0"/>
                </a:tc>
                <a:extLst>
                  <a:ext uri="{0D108BD9-81ED-4DB2-BD59-A6C34878D82A}">
                    <a16:rowId xmlns:a16="http://schemas.microsoft.com/office/drawing/2014/main" val="3828007078"/>
                  </a:ext>
                </a:extLst>
              </a:tr>
              <a:tr h="664049">
                <a:tc>
                  <a:txBody>
                    <a:bodyPr/>
                    <a:lstStyle/>
                    <a:p>
                      <a:r>
                        <a:rPr lang="en-US" sz="1000">
                          <a:effectLst/>
                        </a:rPr>
                        <a:t>2</a:t>
                      </a:r>
                      <a:endParaRPr lang="en-GB" sz="1000">
                        <a:solidFill>
                          <a:srgbClr val="53565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lvl="0">
                        <a:buNone/>
                      </a:pPr>
                      <a:r>
                        <a:rPr lang="en-GB" sz="1200" b="0" i="0" u="none" strike="noStrike" noProof="0">
                          <a:latin typeface="Arial"/>
                        </a:rPr>
                        <a:t>Provide more detail on the spill model (spill length and wind direction)</a:t>
                      </a:r>
                      <a:r>
                        <a:rPr lang="en-GB" sz="1200" b="0" i="0" u="none" strike="noStrike" noProof="0" dirty="0">
                          <a:latin typeface="Aptos"/>
                        </a:rPr>
                        <a:t> </a:t>
                      </a:r>
                      <a:endParaRPr lang="en-US" dirty="0"/>
                    </a:p>
                  </a:txBody>
                  <a:tcPr marL="68580" marR="68580" marT="0" marB="0"/>
                </a:tc>
                <a:tc>
                  <a:txBody>
                    <a:bodyPr/>
                    <a:lstStyle/>
                    <a:p>
                      <a:pPr>
                        <a:spcAft>
                          <a:spcPts val="1300"/>
                        </a:spcAft>
                      </a:pPr>
                      <a:r>
                        <a:rPr lang="en-GB" sz="1000">
                          <a:effectLst/>
                        </a:rPr>
                        <a:t>AS</a:t>
                      </a:r>
                    </a:p>
                  </a:txBody>
                  <a:tcPr marL="68580" marR="68580" marT="0" marB="0"/>
                </a:tc>
                <a:tc>
                  <a:txBody>
                    <a:bodyPr/>
                    <a:lstStyle/>
                    <a:p>
                      <a:pPr>
                        <a:spcAft>
                          <a:spcPts val="1300"/>
                        </a:spcAft>
                      </a:pPr>
                      <a:r>
                        <a:rPr lang="en-GB" sz="1000">
                          <a:solidFill>
                            <a:schemeClr val="tx1"/>
                          </a:solidFill>
                          <a:effectLst/>
                          <a:latin typeface="Arial"/>
                          <a:ea typeface="Calibri"/>
                        </a:rPr>
                        <a:t>Complete</a:t>
                      </a:r>
                    </a:p>
                  </a:txBody>
                  <a:tcPr marL="68580" marR="68580" marT="0" marB="0"/>
                </a:tc>
                <a:tc>
                  <a:txBody>
                    <a:bodyPr/>
                    <a:lstStyle/>
                    <a:p>
                      <a:pPr lvl="0" algn="l">
                        <a:lnSpc>
                          <a:spcPct val="100000"/>
                        </a:lnSpc>
                        <a:spcBef>
                          <a:spcPts val="0"/>
                        </a:spcBef>
                        <a:spcAft>
                          <a:spcPts val="0"/>
                        </a:spcAft>
                        <a:buNone/>
                      </a:pPr>
                      <a:endParaRPr lang="en-GB" sz="1000" b="0" i="0" u="none" strike="noStrike" noProof="0">
                        <a:solidFill>
                          <a:schemeClr val="tx1"/>
                        </a:solidFill>
                        <a:effectLst/>
                      </a:endParaRPr>
                    </a:p>
                  </a:txBody>
                  <a:tcPr marL="68580" marR="68580" marT="0" marB="0"/>
                </a:tc>
                <a:extLst>
                  <a:ext uri="{0D108BD9-81ED-4DB2-BD59-A6C34878D82A}">
                    <a16:rowId xmlns:a16="http://schemas.microsoft.com/office/drawing/2014/main" val="1246902547"/>
                  </a:ext>
                </a:extLst>
              </a:tr>
              <a:tr h="586577">
                <a:tc>
                  <a:txBody>
                    <a:bodyPr/>
                    <a:lstStyle/>
                    <a:p>
                      <a:r>
                        <a:rPr lang="en-US" sz="1000">
                          <a:effectLst/>
                        </a:rPr>
                        <a:t>3</a:t>
                      </a:r>
                    </a:p>
                  </a:txBody>
                  <a:tcPr marL="68580" marR="68580" marT="0" marB="0"/>
                </a:tc>
                <a:tc>
                  <a:txBody>
                    <a:bodyPr/>
                    <a:lstStyle/>
                    <a:p>
                      <a:pPr lvl="0">
                        <a:buNone/>
                      </a:pPr>
                      <a:r>
                        <a:rPr lang="en-GB" sz="1200">
                          <a:latin typeface="Arial"/>
                          <a:cs typeface="Arial"/>
                        </a:rPr>
                        <a:t>Confirm position, cost, and timing for UV at New Romney </a:t>
                      </a:r>
                      <a:endParaRPr lang="en-US" sz="1200">
                        <a:latin typeface="Arial"/>
                        <a:cs typeface="Arial"/>
                      </a:endParaRPr>
                    </a:p>
                  </a:txBody>
                  <a:tcPr marL="68580" marR="68580" marT="0" marB="0"/>
                </a:tc>
                <a:tc>
                  <a:txBody>
                    <a:bodyPr/>
                    <a:lstStyle/>
                    <a:p>
                      <a:pPr>
                        <a:spcAft>
                          <a:spcPts val="1300"/>
                        </a:spcAft>
                      </a:pPr>
                      <a:r>
                        <a:rPr lang="en-GB" sz="1000">
                          <a:effectLst/>
                        </a:rPr>
                        <a:t>PCN</a:t>
                      </a:r>
                    </a:p>
                  </a:txBody>
                  <a:tcPr marL="68580" marR="68580" marT="0" marB="0"/>
                </a:tc>
                <a:tc>
                  <a:txBody>
                    <a:bodyPr/>
                    <a:lstStyle/>
                    <a:p>
                      <a:pPr>
                        <a:spcAft>
                          <a:spcPts val="1300"/>
                        </a:spcAft>
                      </a:pPr>
                      <a:r>
                        <a:rPr lang="en-GB" sz="1000">
                          <a:solidFill>
                            <a:schemeClr val="tx1"/>
                          </a:solidFill>
                          <a:effectLst/>
                          <a:latin typeface="Arial"/>
                          <a:ea typeface="Calibri"/>
                        </a:rPr>
                        <a:t>Ongoing</a:t>
                      </a:r>
                      <a:endParaRPr lang="en-GB" sz="1000" dirty="0">
                        <a:solidFill>
                          <a:schemeClr val="tx1"/>
                        </a:solidFill>
                        <a:effectLst/>
                        <a:latin typeface="Arial"/>
                        <a:ea typeface="Calibri"/>
                      </a:endParaRPr>
                    </a:p>
                  </a:txBody>
                  <a:tcPr marL="68580" marR="68580" marT="0" marB="0"/>
                </a:tc>
                <a:tc>
                  <a:txBody>
                    <a:bodyPr/>
                    <a:lstStyle/>
                    <a:p>
                      <a:pPr>
                        <a:spcAft>
                          <a:spcPts val="1300"/>
                        </a:spcAft>
                      </a:pPr>
                      <a:r>
                        <a:rPr lang="en-GB" sz="1000" dirty="0">
                          <a:solidFill>
                            <a:schemeClr val="tx1"/>
                          </a:solidFill>
                          <a:effectLst/>
                          <a:latin typeface="Arial"/>
                          <a:ea typeface="Calibri"/>
                        </a:rPr>
                        <a:t> </a:t>
                      </a:r>
                    </a:p>
                  </a:txBody>
                  <a:tcPr marL="68580" marR="68580" marT="0" marB="0"/>
                </a:tc>
                <a:extLst>
                  <a:ext uri="{0D108BD9-81ED-4DB2-BD59-A6C34878D82A}">
                    <a16:rowId xmlns:a16="http://schemas.microsoft.com/office/drawing/2014/main" val="2886850132"/>
                  </a:ext>
                </a:extLst>
              </a:tr>
            </a:tbl>
          </a:graphicData>
        </a:graphic>
      </p:graphicFrame>
    </p:spTree>
    <p:extLst>
      <p:ext uri="{BB962C8B-B14F-4D97-AF65-F5344CB8AC3E}">
        <p14:creationId xmlns:p14="http://schemas.microsoft.com/office/powerpoint/2010/main" val="3645373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06A01-7535-4933-661C-29B7BB47123A}"/>
              </a:ext>
            </a:extLst>
          </p:cNvPr>
          <p:cNvSpPr>
            <a:spLocks noGrp="1"/>
          </p:cNvSpPr>
          <p:nvPr>
            <p:ph type="title"/>
          </p:nvPr>
        </p:nvSpPr>
        <p:spPr>
          <a:xfrm>
            <a:off x="228826" y="129745"/>
            <a:ext cx="8885462" cy="583802"/>
          </a:xfrm>
        </p:spPr>
        <p:txBody>
          <a:bodyPr/>
          <a:lstStyle/>
          <a:p>
            <a:r>
              <a:rPr lang="en-GB" sz="1800">
                <a:cs typeface="Arial"/>
              </a:rPr>
              <a:t>Action 1: Impact of Hythe Overflows of Bathing Water Samples 1 </a:t>
            </a:r>
          </a:p>
        </p:txBody>
      </p:sp>
      <p:sp>
        <p:nvSpPr>
          <p:cNvPr id="3" name="Slide Number Placeholder 2">
            <a:extLst>
              <a:ext uri="{FF2B5EF4-FFF2-40B4-BE49-F238E27FC236}">
                <a16:creationId xmlns:a16="http://schemas.microsoft.com/office/drawing/2014/main" id="{E7B0F690-DB9A-F4E5-3C6F-8E8352422B7C}"/>
              </a:ext>
            </a:extLst>
          </p:cNvPr>
          <p:cNvSpPr>
            <a:spLocks noGrp="1"/>
          </p:cNvSpPr>
          <p:nvPr>
            <p:ph type="sldNum" sz="quarter" idx="11"/>
          </p:nvPr>
        </p:nvSpPr>
        <p:spPr/>
        <p:txBody>
          <a:bodyPr/>
          <a:lstStyle/>
          <a:p>
            <a:fld id="{E68B66A6-FD11-43D4-B666-F3E94C391CA6}" type="slidenum">
              <a:rPr lang="en-GB" smtClean="0"/>
              <a:pPr/>
              <a:t>4</a:t>
            </a:fld>
            <a:endParaRPr lang="en-GB"/>
          </a:p>
        </p:txBody>
      </p:sp>
      <p:sp>
        <p:nvSpPr>
          <p:cNvPr id="4" name="Content Placeholder 3">
            <a:extLst>
              <a:ext uri="{FF2B5EF4-FFF2-40B4-BE49-F238E27FC236}">
                <a16:creationId xmlns:a16="http://schemas.microsoft.com/office/drawing/2014/main" id="{89B1C899-4E14-7805-4335-FE31ECCDCDF4}"/>
              </a:ext>
            </a:extLst>
          </p:cNvPr>
          <p:cNvSpPr>
            <a:spLocks noGrp="1"/>
          </p:cNvSpPr>
          <p:nvPr>
            <p:ph idx="1"/>
          </p:nvPr>
        </p:nvSpPr>
        <p:spPr>
          <a:xfrm>
            <a:off x="227371" y="846614"/>
            <a:ext cx="8208912" cy="2967966"/>
          </a:xfrm>
        </p:spPr>
        <p:txBody>
          <a:bodyPr vert="horz" lIns="91440" tIns="45720" rIns="91440" bIns="45720" rtlCol="0" anchor="t">
            <a:noAutofit/>
          </a:bodyPr>
          <a:lstStyle/>
          <a:p>
            <a:r>
              <a:rPr lang="en-GB" sz="1600">
                <a:cs typeface="Arial"/>
              </a:rPr>
              <a:t>Analysis was carried on all bathing water samples collected between 2021 and the end of 2025 at all designated sample sites in the Folkestone and Hythe area. A total of 570 samples.</a:t>
            </a:r>
          </a:p>
          <a:p>
            <a:endParaRPr lang="en-GB" sz="1600">
              <a:cs typeface="Arial"/>
            </a:endParaRPr>
          </a:p>
          <a:p>
            <a:r>
              <a:rPr lang="en-GB" sz="1600">
                <a:cs typeface="Arial"/>
              </a:rPr>
              <a:t>The E.coli and intestinal enterococci concentrations of the samples were correlated with number of days which had passed since overflows had operated at Range Road Long Sea Outfall and Range Road Short Sea Outfall. </a:t>
            </a:r>
          </a:p>
          <a:p>
            <a:endParaRPr lang="en-GB" sz="1600">
              <a:cs typeface="Arial"/>
            </a:endParaRPr>
          </a:p>
          <a:p>
            <a:r>
              <a:rPr lang="en-GB" sz="1600">
                <a:cs typeface="Arial"/>
              </a:rPr>
              <a:t>If overflows were to be impacting on sample concentrations, then a negative correlation would be expected between the number of days which have elapsed between the overflow operation and sample collection.</a:t>
            </a:r>
            <a:endParaRPr lang="en-GB"/>
          </a:p>
          <a:p>
            <a:endParaRPr lang="en-GB" sz="1600">
              <a:cs typeface="Arial"/>
            </a:endParaRPr>
          </a:p>
          <a:p>
            <a:r>
              <a:rPr lang="en-GB" sz="1600">
                <a:cs typeface="Arial"/>
              </a:rPr>
              <a:t>The results of these analyses are presented overleaf.</a:t>
            </a:r>
            <a:endParaRPr lang="en-GB"/>
          </a:p>
          <a:p>
            <a:endParaRPr lang="en-GB" sz="1600">
              <a:cs typeface="Arial"/>
            </a:endParaRPr>
          </a:p>
        </p:txBody>
      </p:sp>
    </p:spTree>
    <p:extLst>
      <p:ext uri="{BB962C8B-B14F-4D97-AF65-F5344CB8AC3E}">
        <p14:creationId xmlns:p14="http://schemas.microsoft.com/office/powerpoint/2010/main" val="2201856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FE402-9C91-CCCE-6A15-96B9E9C988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6DF4D1-DF4D-87AB-D27E-BBFC4E427092}"/>
              </a:ext>
            </a:extLst>
          </p:cNvPr>
          <p:cNvSpPr>
            <a:spLocks noGrp="1"/>
          </p:cNvSpPr>
          <p:nvPr>
            <p:ph type="title"/>
          </p:nvPr>
        </p:nvSpPr>
        <p:spPr>
          <a:xfrm>
            <a:off x="17811" y="129745"/>
            <a:ext cx="9096477" cy="583802"/>
          </a:xfrm>
        </p:spPr>
        <p:txBody>
          <a:bodyPr/>
          <a:lstStyle/>
          <a:p>
            <a:r>
              <a:rPr lang="en-GB" sz="1800">
                <a:cs typeface="Arial"/>
              </a:rPr>
              <a:t>Action 1: Impact of Hythe Overflows of Bathing Water Samples 2</a:t>
            </a:r>
            <a:r>
              <a:rPr lang="en-GB">
                <a:cs typeface="Arial"/>
              </a:rPr>
              <a:t>  </a:t>
            </a:r>
          </a:p>
        </p:txBody>
      </p:sp>
      <p:sp>
        <p:nvSpPr>
          <p:cNvPr id="3" name="Slide Number Placeholder 2">
            <a:extLst>
              <a:ext uri="{FF2B5EF4-FFF2-40B4-BE49-F238E27FC236}">
                <a16:creationId xmlns:a16="http://schemas.microsoft.com/office/drawing/2014/main" id="{34E120FE-61EB-191A-8485-74EA87A7D763}"/>
              </a:ext>
            </a:extLst>
          </p:cNvPr>
          <p:cNvSpPr>
            <a:spLocks noGrp="1"/>
          </p:cNvSpPr>
          <p:nvPr>
            <p:ph type="sldNum" sz="quarter" idx="11"/>
          </p:nvPr>
        </p:nvSpPr>
        <p:spPr/>
        <p:txBody>
          <a:bodyPr/>
          <a:lstStyle/>
          <a:p>
            <a:fld id="{E68B66A6-FD11-43D4-B666-F3E94C391CA6}" type="slidenum">
              <a:rPr lang="en-GB" smtClean="0"/>
              <a:pPr/>
              <a:t>5</a:t>
            </a:fld>
            <a:endParaRPr lang="en-GB"/>
          </a:p>
        </p:txBody>
      </p:sp>
      <p:sp>
        <p:nvSpPr>
          <p:cNvPr id="4" name="Content Placeholder 3">
            <a:extLst>
              <a:ext uri="{FF2B5EF4-FFF2-40B4-BE49-F238E27FC236}">
                <a16:creationId xmlns:a16="http://schemas.microsoft.com/office/drawing/2014/main" id="{62071A72-79B7-3DDC-0A83-3184106C4088}"/>
              </a:ext>
            </a:extLst>
          </p:cNvPr>
          <p:cNvSpPr>
            <a:spLocks noGrp="1"/>
          </p:cNvSpPr>
          <p:nvPr>
            <p:ph idx="1"/>
          </p:nvPr>
        </p:nvSpPr>
        <p:spPr>
          <a:xfrm>
            <a:off x="400553" y="2751614"/>
            <a:ext cx="8269525" cy="829171"/>
          </a:xfrm>
        </p:spPr>
        <p:txBody>
          <a:bodyPr vert="horz" lIns="91440" tIns="45720" rIns="91440" bIns="45720" rtlCol="0" anchor="t">
            <a:noAutofit/>
          </a:bodyPr>
          <a:lstStyle/>
          <a:p>
            <a:r>
              <a:rPr lang="en-GB" sz="1600">
                <a:cs typeface="Arial"/>
              </a:rPr>
              <a:t>These results indicate in all cases "</a:t>
            </a:r>
            <a:r>
              <a:rPr lang="en-GB" sz="1600" i="1">
                <a:cs typeface="Arial"/>
              </a:rPr>
              <a:t>Very weak or no association</a:t>
            </a:r>
            <a:r>
              <a:rPr lang="en-GB" sz="1600">
                <a:cs typeface="Arial"/>
              </a:rPr>
              <a:t>".</a:t>
            </a:r>
          </a:p>
          <a:p>
            <a:r>
              <a:rPr lang="en-GB" sz="1600">
                <a:cs typeface="Arial"/>
              </a:rPr>
              <a:t>A guide to interpreting correlation coefficients is provided below.</a:t>
            </a:r>
          </a:p>
          <a:p>
            <a:endParaRPr lang="en-GB" sz="1600">
              <a:cs typeface="Arial"/>
            </a:endParaRPr>
          </a:p>
        </p:txBody>
      </p:sp>
      <p:pic>
        <p:nvPicPr>
          <p:cNvPr id="5" name="Picture 4" descr="A black rectangular object with white text&#10;&#10;AI-generated content may be incorrect.">
            <a:extLst>
              <a:ext uri="{FF2B5EF4-FFF2-40B4-BE49-F238E27FC236}">
                <a16:creationId xmlns:a16="http://schemas.microsoft.com/office/drawing/2014/main" id="{7081C743-34AC-2187-B43D-3664C60B0066}"/>
              </a:ext>
            </a:extLst>
          </p:cNvPr>
          <p:cNvPicPr>
            <a:picLocks noChangeAspect="1"/>
          </p:cNvPicPr>
          <p:nvPr/>
        </p:nvPicPr>
        <p:blipFill>
          <a:blip r:embed="rId2"/>
          <a:stretch>
            <a:fillRect/>
          </a:stretch>
        </p:blipFill>
        <p:spPr>
          <a:xfrm>
            <a:off x="320386" y="862445"/>
            <a:ext cx="4113069" cy="1712769"/>
          </a:xfrm>
          <a:prstGeom prst="rect">
            <a:avLst/>
          </a:prstGeom>
        </p:spPr>
      </p:pic>
      <p:pic>
        <p:nvPicPr>
          <p:cNvPr id="6" name="Picture 5" descr="A black screen with a black background&#10;&#10;AI-generated content may be incorrect.">
            <a:extLst>
              <a:ext uri="{FF2B5EF4-FFF2-40B4-BE49-F238E27FC236}">
                <a16:creationId xmlns:a16="http://schemas.microsoft.com/office/drawing/2014/main" id="{2B669F4A-43F6-0151-BFF0-5694231482FC}"/>
              </a:ext>
            </a:extLst>
          </p:cNvPr>
          <p:cNvPicPr>
            <a:picLocks noChangeAspect="1"/>
          </p:cNvPicPr>
          <p:nvPr/>
        </p:nvPicPr>
        <p:blipFill>
          <a:blip r:embed="rId3"/>
          <a:stretch>
            <a:fillRect/>
          </a:stretch>
        </p:blipFill>
        <p:spPr>
          <a:xfrm>
            <a:off x="4575896" y="876732"/>
            <a:ext cx="4087957" cy="1692852"/>
          </a:xfrm>
          <a:prstGeom prst="rect">
            <a:avLst/>
          </a:prstGeom>
        </p:spPr>
      </p:pic>
      <p:pic>
        <p:nvPicPr>
          <p:cNvPr id="7" name="Picture 6">
            <a:extLst>
              <a:ext uri="{FF2B5EF4-FFF2-40B4-BE49-F238E27FC236}">
                <a16:creationId xmlns:a16="http://schemas.microsoft.com/office/drawing/2014/main" id="{56175C18-1110-9CB5-B5D5-07F91D471984}"/>
              </a:ext>
            </a:extLst>
          </p:cNvPr>
          <p:cNvPicPr>
            <a:picLocks noChangeAspect="1"/>
          </p:cNvPicPr>
          <p:nvPr/>
        </p:nvPicPr>
        <p:blipFill>
          <a:blip r:embed="rId4"/>
          <a:stretch>
            <a:fillRect/>
          </a:stretch>
        </p:blipFill>
        <p:spPr>
          <a:xfrm>
            <a:off x="2285134" y="3386569"/>
            <a:ext cx="3153642" cy="1548247"/>
          </a:xfrm>
          <a:prstGeom prst="rect">
            <a:avLst/>
          </a:prstGeom>
        </p:spPr>
      </p:pic>
    </p:spTree>
    <p:extLst>
      <p:ext uri="{BB962C8B-B14F-4D97-AF65-F5344CB8AC3E}">
        <p14:creationId xmlns:p14="http://schemas.microsoft.com/office/powerpoint/2010/main" val="3841181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42763-FE17-95C9-DCBC-EEE65A9CF57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C45B016-5553-B7CB-42BB-A2CE4E1B4A5E}"/>
              </a:ext>
            </a:extLst>
          </p:cNvPr>
          <p:cNvSpPr>
            <a:spLocks noGrp="1"/>
          </p:cNvSpPr>
          <p:nvPr>
            <p:ph type="title"/>
          </p:nvPr>
        </p:nvSpPr>
        <p:spPr>
          <a:xfrm>
            <a:off x="133893" y="169062"/>
            <a:ext cx="8481017" cy="658454"/>
          </a:xfrm>
        </p:spPr>
        <p:txBody>
          <a:bodyPr/>
          <a:lstStyle/>
          <a:p>
            <a:r>
              <a:rPr lang="en-GB" sz="1600" b="0">
                <a:solidFill>
                  <a:schemeClr val="tx2"/>
                </a:solidFill>
                <a:cs typeface="Arial"/>
              </a:rPr>
              <a:t>Provide more detail on the spill model (spill length and wind direction) Action 2</a:t>
            </a:r>
            <a:endParaRPr lang="en-US" sz="1600">
              <a:solidFill>
                <a:schemeClr val="tx2"/>
              </a:solidFill>
            </a:endParaRPr>
          </a:p>
        </p:txBody>
      </p:sp>
      <p:sp>
        <p:nvSpPr>
          <p:cNvPr id="3" name="Content Placeholder 2">
            <a:extLst>
              <a:ext uri="{FF2B5EF4-FFF2-40B4-BE49-F238E27FC236}">
                <a16:creationId xmlns:a16="http://schemas.microsoft.com/office/drawing/2014/main" id="{38711279-6340-01F8-A236-ABB24B95D5A3}"/>
              </a:ext>
            </a:extLst>
          </p:cNvPr>
          <p:cNvSpPr>
            <a:spLocks noGrp="1"/>
          </p:cNvSpPr>
          <p:nvPr>
            <p:ph idx="4294967295"/>
          </p:nvPr>
        </p:nvSpPr>
        <p:spPr>
          <a:xfrm>
            <a:off x="461080" y="915566"/>
            <a:ext cx="8208456" cy="2966400"/>
          </a:xfrm>
          <a:prstGeom prst="rect">
            <a:avLst/>
          </a:prstGeom>
        </p:spPr>
        <p:txBody>
          <a:bodyPr vert="horz" lIns="91440" tIns="45720" rIns="91440" bIns="45720" rtlCol="0" anchor="t">
            <a:noAutofit/>
          </a:bodyPr>
          <a:lstStyle/>
          <a:p>
            <a:pPr marL="0" indent="0">
              <a:lnSpc>
                <a:spcPct val="100000"/>
              </a:lnSpc>
              <a:buNone/>
            </a:pPr>
            <a:endParaRPr lang="en-GB" sz="1200">
              <a:cs typeface="Arial"/>
            </a:endParaRPr>
          </a:p>
          <a:p>
            <a:pPr marL="0" indent="0">
              <a:lnSpc>
                <a:spcPct val="100000"/>
              </a:lnSpc>
              <a:buNone/>
            </a:pPr>
            <a:endParaRPr lang="en-GB" sz="1200"/>
          </a:p>
          <a:p>
            <a:pPr marL="0" indent="0">
              <a:lnSpc>
                <a:spcPct val="100000"/>
              </a:lnSpc>
              <a:buNone/>
            </a:pPr>
            <a:endParaRPr lang="en-GB" sz="1200">
              <a:cs typeface="Arial"/>
            </a:endParaRPr>
          </a:p>
        </p:txBody>
      </p:sp>
      <p:sp>
        <p:nvSpPr>
          <p:cNvPr id="4" name="Slide Number Placeholder 3">
            <a:extLst>
              <a:ext uri="{FF2B5EF4-FFF2-40B4-BE49-F238E27FC236}">
                <a16:creationId xmlns:a16="http://schemas.microsoft.com/office/drawing/2014/main" id="{9A05D4B8-8092-07BD-9994-37F582D0658B}"/>
              </a:ext>
            </a:extLst>
          </p:cNvPr>
          <p:cNvSpPr>
            <a:spLocks noGrp="1"/>
          </p:cNvSpPr>
          <p:nvPr>
            <p:ph type="sldNum" sz="quarter" idx="11"/>
          </p:nvPr>
        </p:nvSpPr>
        <p:spPr/>
        <p:txBody>
          <a:bodyPr/>
          <a:lstStyle/>
          <a:p>
            <a:fld id="{E68B66A6-FD11-43D4-B666-F3E94C391CA6}" type="slidenum">
              <a:rPr lang="en-GB" smtClean="0"/>
              <a:pPr/>
              <a:t>6</a:t>
            </a:fld>
            <a:endParaRPr lang="en-GB"/>
          </a:p>
        </p:txBody>
      </p:sp>
      <p:sp>
        <p:nvSpPr>
          <p:cNvPr id="5" name="TextBox 4">
            <a:extLst>
              <a:ext uri="{FF2B5EF4-FFF2-40B4-BE49-F238E27FC236}">
                <a16:creationId xmlns:a16="http://schemas.microsoft.com/office/drawing/2014/main" id="{DB16C789-6615-6C56-9B58-65082D172F5B}"/>
              </a:ext>
            </a:extLst>
          </p:cNvPr>
          <p:cNvSpPr txBox="1"/>
          <p:nvPr/>
        </p:nvSpPr>
        <p:spPr>
          <a:xfrm>
            <a:off x="585271" y="1105129"/>
            <a:ext cx="7580981"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ts val="2000"/>
              </a:lnSpc>
              <a:buClr>
                <a:srgbClr val="00B0F0"/>
              </a:buClr>
              <a:buFont typeface="Wingdings" panose="05000000000000000000" pitchFamily="2" charset="2"/>
              <a:buChar char="§"/>
            </a:pPr>
            <a:r>
              <a:rPr lang="en-US" sz="1400"/>
              <a:t>Spill durations modelled: </a:t>
            </a:r>
            <a:r>
              <a:rPr lang="en-US" sz="1400" b="1"/>
              <a:t>1, 3, 12 and 25 hours</a:t>
            </a:r>
            <a:endParaRPr lang="en-US" sz="1400">
              <a:cs typeface="Arial"/>
            </a:endParaRPr>
          </a:p>
          <a:p>
            <a:pPr marL="285750" indent="-285750">
              <a:lnSpc>
                <a:spcPts val="2000"/>
              </a:lnSpc>
              <a:buClr>
                <a:srgbClr val="00B0F0"/>
              </a:buClr>
              <a:buFont typeface="Wingdings" panose="05000000000000000000" pitchFamily="2" charset="2"/>
              <a:buChar char="§"/>
            </a:pPr>
            <a:r>
              <a:rPr lang="en-US" sz="1400"/>
              <a:t>Tidal states included: </a:t>
            </a:r>
            <a:r>
              <a:rPr lang="en-US" sz="1400" b="1"/>
              <a:t>HW Neap, HW Spring, LW Neap, LW Spring</a:t>
            </a:r>
            <a:endParaRPr lang="en-US" sz="1400" b="1">
              <a:cs typeface="Arial"/>
            </a:endParaRPr>
          </a:p>
          <a:p>
            <a:pPr marL="285750" indent="-285750">
              <a:lnSpc>
                <a:spcPts val="2000"/>
              </a:lnSpc>
              <a:buClr>
                <a:srgbClr val="00B0F0"/>
              </a:buClr>
              <a:buFont typeface="Wingdings" panose="05000000000000000000" pitchFamily="2" charset="2"/>
              <a:buChar char="§"/>
            </a:pPr>
            <a:r>
              <a:rPr lang="en-US" sz="1400"/>
              <a:t>Creates </a:t>
            </a:r>
            <a:r>
              <a:rPr lang="en-US" sz="1400" b="1"/>
              <a:t>12 tidal scenarios per outfall</a:t>
            </a:r>
            <a:r>
              <a:rPr lang="en-US" sz="1400"/>
              <a:t> → around </a:t>
            </a:r>
            <a:r>
              <a:rPr lang="en-US" sz="1400" b="1"/>
              <a:t>2,000 models</a:t>
            </a:r>
            <a:r>
              <a:rPr lang="en-US" sz="1400"/>
              <a:t> in Rivers &amp; Seas Watch</a:t>
            </a:r>
            <a:endParaRPr lang="en-US" sz="1400">
              <a:cs typeface="Arial"/>
            </a:endParaRPr>
          </a:p>
          <a:p>
            <a:pPr marL="285750" indent="-285750">
              <a:lnSpc>
                <a:spcPts val="2000"/>
              </a:lnSpc>
              <a:buClr>
                <a:srgbClr val="00B0F0"/>
              </a:buClr>
              <a:buFont typeface="Wingdings" panose="05000000000000000000" pitchFamily="2" charset="2"/>
              <a:buChar char="§"/>
            </a:pPr>
            <a:r>
              <a:rPr lang="en-US" sz="1400" b="1"/>
              <a:t>25‑hour spills</a:t>
            </a:r>
            <a:r>
              <a:rPr lang="en-US" sz="1400"/>
              <a:t> and </a:t>
            </a:r>
            <a:r>
              <a:rPr lang="en-US" sz="1400" b="1"/>
              <a:t>onshore wind conditions</a:t>
            </a:r>
            <a:r>
              <a:rPr lang="en-US" sz="1400"/>
              <a:t> are included in Rivers &amp; Seas Watch</a:t>
            </a:r>
            <a:endParaRPr lang="en-US" sz="1400">
              <a:cs typeface="Arial"/>
            </a:endParaRPr>
          </a:p>
          <a:p>
            <a:pPr marL="285750" indent="-285750">
              <a:lnSpc>
                <a:spcPts val="2000"/>
              </a:lnSpc>
              <a:buClr>
                <a:srgbClr val="00B0F0"/>
              </a:buClr>
              <a:buFont typeface="Wingdings" panose="05000000000000000000" pitchFamily="2" charset="2"/>
              <a:buChar char="§"/>
            </a:pPr>
            <a:r>
              <a:rPr lang="en-US" sz="1400"/>
              <a:t>Published documentation is slightly out of date and will be updated when </a:t>
            </a:r>
            <a:r>
              <a:rPr lang="en-US" sz="1400" b="1"/>
              <a:t>real‑time tidal modelling</a:t>
            </a:r>
            <a:r>
              <a:rPr lang="en-US" sz="1400"/>
              <a:t> goes live later this year.</a:t>
            </a:r>
            <a:endParaRPr lang="en-US" sz="1400">
              <a:cs typeface="Arial"/>
            </a:endParaRPr>
          </a:p>
          <a:p>
            <a:pPr algn="ctr"/>
            <a:endParaRPr lang="en-US"/>
          </a:p>
        </p:txBody>
      </p:sp>
    </p:spTree>
    <p:extLst>
      <p:ext uri="{BB962C8B-B14F-4D97-AF65-F5344CB8AC3E}">
        <p14:creationId xmlns:p14="http://schemas.microsoft.com/office/powerpoint/2010/main" val="3491474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5A97E-6B19-B09C-1A83-0804137A9F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AEA21E-0997-1B85-93C3-2708CC723209}"/>
              </a:ext>
            </a:extLst>
          </p:cNvPr>
          <p:cNvSpPr>
            <a:spLocks noGrp="1"/>
          </p:cNvSpPr>
          <p:nvPr>
            <p:ph type="title"/>
          </p:nvPr>
        </p:nvSpPr>
        <p:spPr>
          <a:xfrm>
            <a:off x="404672" y="129745"/>
            <a:ext cx="8656863" cy="583802"/>
          </a:xfrm>
        </p:spPr>
        <p:txBody>
          <a:bodyPr/>
          <a:lstStyle/>
          <a:p>
            <a:r>
              <a:rPr lang="en-GB" sz="1800" b="0">
                <a:solidFill>
                  <a:schemeClr val="tx2"/>
                </a:solidFill>
                <a:latin typeface="Arial"/>
                <a:cs typeface="Arial"/>
              </a:rPr>
              <a:t>Confirm position, cost, and timing for UV at New Romney Action 3 </a:t>
            </a:r>
          </a:p>
        </p:txBody>
      </p:sp>
      <p:sp>
        <p:nvSpPr>
          <p:cNvPr id="3" name="Slide Number Placeholder 2">
            <a:extLst>
              <a:ext uri="{FF2B5EF4-FFF2-40B4-BE49-F238E27FC236}">
                <a16:creationId xmlns:a16="http://schemas.microsoft.com/office/drawing/2014/main" id="{0B378372-EB8F-6E79-1816-77BE8C60F137}"/>
              </a:ext>
            </a:extLst>
          </p:cNvPr>
          <p:cNvSpPr>
            <a:spLocks noGrp="1"/>
          </p:cNvSpPr>
          <p:nvPr>
            <p:ph type="sldNum" sz="quarter" idx="11"/>
          </p:nvPr>
        </p:nvSpPr>
        <p:spPr/>
        <p:txBody>
          <a:bodyPr/>
          <a:lstStyle/>
          <a:p>
            <a:fld id="{E68B66A6-FD11-43D4-B666-F3E94C391CA6}" type="slidenum">
              <a:rPr lang="en-GB" smtClean="0"/>
              <a:pPr/>
              <a:t>7</a:t>
            </a:fld>
            <a:endParaRPr lang="en-GB"/>
          </a:p>
        </p:txBody>
      </p:sp>
      <p:sp>
        <p:nvSpPr>
          <p:cNvPr id="4" name="Content Placeholder 3">
            <a:extLst>
              <a:ext uri="{FF2B5EF4-FFF2-40B4-BE49-F238E27FC236}">
                <a16:creationId xmlns:a16="http://schemas.microsoft.com/office/drawing/2014/main" id="{F5D8258E-E74F-D7B0-3C48-D12EC97CB02E}"/>
              </a:ext>
            </a:extLst>
          </p:cNvPr>
          <p:cNvSpPr>
            <a:spLocks noGrp="1"/>
          </p:cNvSpPr>
          <p:nvPr>
            <p:ph idx="1"/>
          </p:nvPr>
        </p:nvSpPr>
        <p:spPr>
          <a:xfrm>
            <a:off x="666805" y="708600"/>
            <a:ext cx="8173743" cy="3346035"/>
          </a:xfrm>
        </p:spPr>
        <p:txBody>
          <a:bodyPr vert="horz" lIns="91440" tIns="45720" rIns="91440" bIns="45720" rtlCol="0" anchor="t">
            <a:noAutofit/>
          </a:bodyPr>
          <a:lstStyle/>
          <a:p>
            <a:r>
              <a:rPr lang="en-US" sz="1200" b="1">
                <a:ea typeface="+mn-lt"/>
                <a:cs typeface="+mn-lt"/>
              </a:rPr>
              <a:t>Where We Are Now</a:t>
            </a:r>
            <a:endParaRPr lang="en-US" sz="1200">
              <a:cs typeface="Arial"/>
            </a:endParaRPr>
          </a:p>
          <a:p>
            <a:r>
              <a:rPr lang="en-US" sz="1200">
                <a:ea typeface="+mn-lt"/>
                <a:cs typeface="+mn-lt"/>
              </a:rPr>
              <a:t>Trojan has assessed the site and given us </a:t>
            </a:r>
            <a:r>
              <a:rPr lang="en-US" sz="1200" b="1">
                <a:ea typeface="+mn-lt"/>
                <a:cs typeface="+mn-lt"/>
              </a:rPr>
              <a:t>three design options</a:t>
            </a:r>
            <a:r>
              <a:rPr lang="en-US" sz="1200">
                <a:ea typeface="+mn-lt"/>
                <a:cs typeface="+mn-lt"/>
              </a:rPr>
              <a:t> for a new UV system.</a:t>
            </a:r>
            <a:endParaRPr lang="en-US" sz="1200">
              <a:cs typeface="Arial"/>
            </a:endParaRPr>
          </a:p>
          <a:p>
            <a:r>
              <a:rPr lang="en-US" sz="1200">
                <a:ea typeface="+mn-lt"/>
                <a:cs typeface="+mn-lt"/>
              </a:rPr>
              <a:t>A new system means moving to a </a:t>
            </a:r>
            <a:r>
              <a:rPr lang="en-US" sz="1200" b="1">
                <a:ea typeface="+mn-lt"/>
                <a:cs typeface="+mn-lt"/>
              </a:rPr>
              <a:t>new UV permit</a:t>
            </a:r>
            <a:r>
              <a:rPr lang="en-US" sz="1200">
                <a:ea typeface="+mn-lt"/>
                <a:cs typeface="+mn-lt"/>
              </a:rPr>
              <a:t> based on validation dosing.</a:t>
            </a:r>
            <a:endParaRPr lang="en-US" sz="1200">
              <a:cs typeface="Arial"/>
            </a:endParaRPr>
          </a:p>
          <a:p>
            <a:r>
              <a:rPr lang="en-US" sz="1200">
                <a:ea typeface="+mn-lt"/>
                <a:cs typeface="+mn-lt"/>
              </a:rPr>
              <a:t>The permit level will be set after </a:t>
            </a:r>
            <a:r>
              <a:rPr lang="en-US" sz="1200" b="1">
                <a:ea typeface="+mn-lt"/>
                <a:cs typeface="+mn-lt"/>
              </a:rPr>
              <a:t>long‑term sampling</a:t>
            </a:r>
            <a:r>
              <a:rPr lang="en-US" sz="1200">
                <a:ea typeface="+mn-lt"/>
                <a:cs typeface="+mn-lt"/>
              </a:rPr>
              <a:t> of bacteria levels and how well the UV kills them.</a:t>
            </a:r>
            <a:endParaRPr lang="en-US" sz="1200">
              <a:cs typeface="Arial"/>
            </a:endParaRPr>
          </a:p>
          <a:p>
            <a:r>
              <a:rPr lang="en-US" sz="1200">
                <a:ea typeface="+mn-lt"/>
                <a:cs typeface="+mn-lt"/>
              </a:rPr>
              <a:t>Once the sampling and calculations are done, we’ll know </a:t>
            </a:r>
            <a:r>
              <a:rPr lang="en-US" sz="1200" b="1">
                <a:ea typeface="+mn-lt"/>
                <a:cs typeface="+mn-lt"/>
              </a:rPr>
              <a:t>what the new permit limits will be</a:t>
            </a:r>
            <a:r>
              <a:rPr lang="en-US" sz="1200">
                <a:ea typeface="+mn-lt"/>
                <a:cs typeface="+mn-lt"/>
              </a:rPr>
              <a:t>.</a:t>
            </a:r>
            <a:endParaRPr lang="en-US" sz="1200">
              <a:cs typeface="Arial"/>
            </a:endParaRPr>
          </a:p>
          <a:p>
            <a:r>
              <a:rPr lang="en-US" sz="1200" b="1">
                <a:ea typeface="+mn-lt"/>
                <a:cs typeface="+mn-lt"/>
              </a:rPr>
              <a:t>Timeframe</a:t>
            </a:r>
            <a:endParaRPr lang="en-US" sz="1200">
              <a:cs typeface="Arial"/>
            </a:endParaRPr>
          </a:p>
          <a:p>
            <a:r>
              <a:rPr lang="en-US" sz="1200">
                <a:ea typeface="+mn-lt"/>
                <a:cs typeface="+mn-lt"/>
              </a:rPr>
              <a:t>The aim is to have the new system </a:t>
            </a:r>
            <a:r>
              <a:rPr lang="en-US" sz="1200" b="1">
                <a:ea typeface="+mn-lt"/>
                <a:cs typeface="+mn-lt"/>
              </a:rPr>
              <a:t>installed within the next 3 years</a:t>
            </a:r>
            <a:r>
              <a:rPr lang="en-US" sz="1200">
                <a:ea typeface="+mn-lt"/>
                <a:cs typeface="+mn-lt"/>
              </a:rPr>
              <a:t>.</a:t>
            </a:r>
            <a:endParaRPr lang="en-US" sz="1200">
              <a:cs typeface="Arial"/>
            </a:endParaRPr>
          </a:p>
          <a:p>
            <a:r>
              <a:rPr lang="en-US" sz="1200">
                <a:ea typeface="+mn-lt"/>
                <a:cs typeface="+mn-lt"/>
              </a:rPr>
              <a:t>This target has been repeated on several calls and is our working expectation.</a:t>
            </a:r>
            <a:endParaRPr lang="en-US" sz="1200">
              <a:cs typeface="Arial"/>
            </a:endParaRPr>
          </a:p>
          <a:p>
            <a:r>
              <a:rPr lang="en-US" sz="1200" b="1">
                <a:ea typeface="+mn-lt"/>
                <a:cs typeface="+mn-lt"/>
              </a:rPr>
              <a:t>Cost</a:t>
            </a:r>
            <a:endParaRPr lang="en-US" sz="1200">
              <a:cs typeface="Arial"/>
            </a:endParaRPr>
          </a:p>
          <a:p>
            <a:r>
              <a:rPr lang="en-US" sz="1200">
                <a:ea typeface="+mn-lt"/>
                <a:cs typeface="+mn-lt"/>
              </a:rPr>
              <a:t>New UV system: </a:t>
            </a:r>
            <a:r>
              <a:rPr lang="en-US" sz="1200" b="1">
                <a:ea typeface="+mn-lt"/>
                <a:cs typeface="+mn-lt"/>
              </a:rPr>
              <a:t>around £7 million</a:t>
            </a:r>
            <a:endParaRPr lang="en-US" sz="1200">
              <a:cs typeface="Arial"/>
            </a:endParaRPr>
          </a:p>
          <a:p>
            <a:r>
              <a:rPr lang="en-US" sz="1200">
                <a:ea typeface="+mn-lt"/>
                <a:cs typeface="+mn-lt"/>
              </a:rPr>
              <a:t>With civil works included: </a:t>
            </a:r>
            <a:r>
              <a:rPr lang="en-US" sz="1200" b="1">
                <a:ea typeface="+mn-lt"/>
                <a:cs typeface="+mn-lt"/>
              </a:rPr>
              <a:t>around £8.5 million</a:t>
            </a:r>
            <a:r>
              <a:rPr lang="en-US" sz="1200">
                <a:ea typeface="+mn-lt"/>
                <a:cs typeface="+mn-lt"/>
              </a:rPr>
              <a:t> (could increase depending on final design).</a:t>
            </a:r>
            <a:endParaRPr lang="en-US" sz="1200"/>
          </a:p>
          <a:p>
            <a:endParaRPr lang="en-US">
              <a:cs typeface="Arial"/>
            </a:endParaRPr>
          </a:p>
        </p:txBody>
      </p:sp>
      <p:sp>
        <p:nvSpPr>
          <p:cNvPr id="5" name="TextBox 4">
            <a:extLst>
              <a:ext uri="{FF2B5EF4-FFF2-40B4-BE49-F238E27FC236}">
                <a16:creationId xmlns:a16="http://schemas.microsoft.com/office/drawing/2014/main" id="{EF855348-A5B7-6BDF-C75F-AF04F1B24DDC}"/>
              </a:ext>
            </a:extLst>
          </p:cNvPr>
          <p:cNvSpPr txBox="1"/>
          <p:nvPr/>
        </p:nvSpPr>
        <p:spPr>
          <a:xfrm>
            <a:off x="736337" y="708600"/>
            <a:ext cx="7671325" cy="523220"/>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400">
              <a:solidFill>
                <a:srgbClr val="53565A"/>
              </a:solidFill>
              <a:cs typeface="Arial"/>
            </a:endParaRPr>
          </a:p>
          <a:p>
            <a:endParaRPr lang="en-GB" sz="1400">
              <a:solidFill>
                <a:srgbClr val="53565A"/>
              </a:solidFill>
              <a:cs typeface="Arial"/>
            </a:endParaRPr>
          </a:p>
        </p:txBody>
      </p:sp>
    </p:spTree>
    <p:extLst>
      <p:ext uri="{BB962C8B-B14F-4D97-AF65-F5344CB8AC3E}">
        <p14:creationId xmlns:p14="http://schemas.microsoft.com/office/powerpoint/2010/main" val="4096152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8B3F8-3AC8-156E-229C-8920CFDBC210}"/>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839FB536-4701-3471-C52D-F83C4BB6CEE7}"/>
              </a:ext>
            </a:extLst>
          </p:cNvPr>
          <p:cNvSpPr>
            <a:spLocks noGrp="1"/>
          </p:cNvSpPr>
          <p:nvPr>
            <p:ph type="body" idx="1"/>
          </p:nvPr>
        </p:nvSpPr>
        <p:spPr/>
        <p:txBody>
          <a:bodyPr/>
          <a:lstStyle/>
          <a:p>
            <a:endParaRPr lang="en-GB"/>
          </a:p>
        </p:txBody>
      </p:sp>
      <p:sp>
        <p:nvSpPr>
          <p:cNvPr id="3" name="Slide Number Placeholder 2">
            <a:extLst>
              <a:ext uri="{FF2B5EF4-FFF2-40B4-BE49-F238E27FC236}">
                <a16:creationId xmlns:a16="http://schemas.microsoft.com/office/drawing/2014/main" id="{7F0D5E23-EFB9-3F8F-48AF-2094470F1458}"/>
              </a:ext>
            </a:extLst>
          </p:cNvPr>
          <p:cNvSpPr>
            <a:spLocks noGrp="1"/>
          </p:cNvSpPr>
          <p:nvPr>
            <p:ph type="sldNum" sz="quarter" idx="11"/>
          </p:nvPr>
        </p:nvSpPr>
        <p:spPr/>
        <p:txBody>
          <a:bodyPr/>
          <a:lstStyle/>
          <a:p>
            <a:fld id="{E68B66A6-FD11-43D4-B666-F3E94C391CA6}" type="slidenum">
              <a:rPr lang="en-GB" smtClean="0"/>
              <a:pPr/>
              <a:t>8</a:t>
            </a:fld>
            <a:endParaRPr lang="en-GB"/>
          </a:p>
        </p:txBody>
      </p:sp>
      <p:sp>
        <p:nvSpPr>
          <p:cNvPr id="5" name="Title 4">
            <a:extLst>
              <a:ext uri="{FF2B5EF4-FFF2-40B4-BE49-F238E27FC236}">
                <a16:creationId xmlns:a16="http://schemas.microsoft.com/office/drawing/2014/main" id="{0D25D881-1282-FB7F-A571-1B843DD4E1DD}"/>
              </a:ext>
            </a:extLst>
          </p:cNvPr>
          <p:cNvSpPr>
            <a:spLocks noGrp="1"/>
          </p:cNvSpPr>
          <p:nvPr>
            <p:ph type="title"/>
          </p:nvPr>
        </p:nvSpPr>
        <p:spPr/>
        <p:txBody>
          <a:bodyPr/>
          <a:lstStyle/>
          <a:p>
            <a:r>
              <a:rPr lang="en-GB" err="1">
                <a:cs typeface="Arial"/>
              </a:rPr>
              <a:t>Littlestone</a:t>
            </a:r>
            <a:r>
              <a:rPr lang="en-GB">
                <a:cs typeface="Arial"/>
              </a:rPr>
              <a:t> Focus</a:t>
            </a:r>
          </a:p>
        </p:txBody>
      </p:sp>
    </p:spTree>
    <p:extLst>
      <p:ext uri="{BB962C8B-B14F-4D97-AF65-F5344CB8AC3E}">
        <p14:creationId xmlns:p14="http://schemas.microsoft.com/office/powerpoint/2010/main" val="2489175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19663-3A96-20A4-C0F7-CCD17E6DE4C3}"/>
              </a:ext>
            </a:extLst>
          </p:cNvPr>
          <p:cNvSpPr>
            <a:spLocks noGrp="1"/>
          </p:cNvSpPr>
          <p:nvPr>
            <p:ph type="title"/>
          </p:nvPr>
        </p:nvSpPr>
        <p:spPr>
          <a:xfrm>
            <a:off x="727951" y="124716"/>
            <a:ext cx="8208456" cy="720000"/>
          </a:xfrm>
        </p:spPr>
        <p:txBody>
          <a:bodyPr/>
          <a:lstStyle/>
          <a:p>
            <a:r>
              <a:rPr lang="en-GB"/>
              <a:t>Background </a:t>
            </a:r>
          </a:p>
        </p:txBody>
      </p:sp>
      <p:sp>
        <p:nvSpPr>
          <p:cNvPr id="3" name="Slide Number Placeholder 2">
            <a:extLst>
              <a:ext uri="{FF2B5EF4-FFF2-40B4-BE49-F238E27FC236}">
                <a16:creationId xmlns:a16="http://schemas.microsoft.com/office/drawing/2014/main" id="{45AAA7C8-A126-B381-A64F-E2D5B675FEB2}"/>
              </a:ext>
            </a:extLst>
          </p:cNvPr>
          <p:cNvSpPr>
            <a:spLocks noGrp="1"/>
          </p:cNvSpPr>
          <p:nvPr>
            <p:ph type="sldNum" sz="quarter" idx="11"/>
          </p:nvPr>
        </p:nvSpPr>
        <p:spPr/>
        <p:txBody>
          <a:bodyPr/>
          <a:lstStyle/>
          <a:p>
            <a:fld id="{E68B66A6-FD11-43D4-B666-F3E94C391CA6}" type="slidenum">
              <a:rPr lang="en-GB" smtClean="0"/>
              <a:pPr/>
              <a:t>9</a:t>
            </a:fld>
            <a:endParaRPr lang="en-GB"/>
          </a:p>
        </p:txBody>
      </p:sp>
      <p:sp>
        <p:nvSpPr>
          <p:cNvPr id="4" name="Content Placeholder 3">
            <a:extLst>
              <a:ext uri="{FF2B5EF4-FFF2-40B4-BE49-F238E27FC236}">
                <a16:creationId xmlns:a16="http://schemas.microsoft.com/office/drawing/2014/main" id="{D367B5C0-444E-EE18-17C7-E24B0A6FE5CC}"/>
              </a:ext>
            </a:extLst>
          </p:cNvPr>
          <p:cNvSpPr>
            <a:spLocks noGrp="1"/>
          </p:cNvSpPr>
          <p:nvPr>
            <p:ph idx="1"/>
          </p:nvPr>
        </p:nvSpPr>
        <p:spPr>
          <a:xfrm>
            <a:off x="467544" y="844716"/>
            <a:ext cx="5472608" cy="2967966"/>
          </a:xfrm>
        </p:spPr>
        <p:txBody>
          <a:bodyPr/>
          <a:lstStyle/>
          <a:p>
            <a:r>
              <a:rPr lang="en-GB" sz="1400"/>
              <a:t>Littlestone-on-Sea is a resort beach in the middle of a 20 kilometre (km) stretch of beach in Hythe Bay, Kent. Hythe Bay stretches from Folkestone down to the headland of Dungeness. </a:t>
            </a:r>
          </a:p>
          <a:p>
            <a:r>
              <a:rPr lang="en-GB" sz="1400"/>
              <a:t>EA classifications has decline in bathing water from ‘Good’ status in 2022 to ‘Poor’ in 2023, 2024, 2025</a:t>
            </a:r>
          </a:p>
          <a:p>
            <a:r>
              <a:rPr lang="en-GB" sz="1400"/>
              <a:t>Littlestone continued to see elevated samples in 2025 where other ‘Poor’ areas have improved</a:t>
            </a:r>
          </a:p>
          <a:p>
            <a:r>
              <a:rPr lang="en-GB" sz="1400"/>
              <a:t>Headroom to improve to Sufficient is -150%</a:t>
            </a:r>
          </a:p>
          <a:p>
            <a:r>
              <a:rPr lang="en-GB" sz="1400"/>
              <a:t>All high samples were detected during a South to North tidal conditions</a:t>
            </a:r>
          </a:p>
          <a:p>
            <a:r>
              <a:rPr lang="en-GB" sz="1400"/>
              <a:t>There is a weak-positive relationship with rainfall and high samples, </a:t>
            </a:r>
          </a:p>
          <a:p>
            <a:r>
              <a:rPr lang="en-GB" sz="1400"/>
              <a:t>There were no overflow events in association with high samples</a:t>
            </a:r>
          </a:p>
          <a:p>
            <a:endParaRPr lang="en-GB" sz="1200"/>
          </a:p>
        </p:txBody>
      </p:sp>
      <p:pic>
        <p:nvPicPr>
          <p:cNvPr id="6" name="Picture 5">
            <a:extLst>
              <a:ext uri="{FF2B5EF4-FFF2-40B4-BE49-F238E27FC236}">
                <a16:creationId xmlns:a16="http://schemas.microsoft.com/office/drawing/2014/main" id="{81552549-487E-1E2B-6589-ED6F51F8A475}"/>
              </a:ext>
            </a:extLst>
          </p:cNvPr>
          <p:cNvPicPr>
            <a:picLocks noChangeAspect="1"/>
          </p:cNvPicPr>
          <p:nvPr/>
        </p:nvPicPr>
        <p:blipFill>
          <a:blip r:embed="rId2"/>
          <a:stretch>
            <a:fillRect/>
          </a:stretch>
        </p:blipFill>
        <p:spPr>
          <a:xfrm>
            <a:off x="5906496" y="267494"/>
            <a:ext cx="3125655" cy="1224136"/>
          </a:xfrm>
          <a:prstGeom prst="rect">
            <a:avLst/>
          </a:prstGeom>
        </p:spPr>
      </p:pic>
      <p:pic>
        <p:nvPicPr>
          <p:cNvPr id="5" name="Picture 4">
            <a:extLst>
              <a:ext uri="{FF2B5EF4-FFF2-40B4-BE49-F238E27FC236}">
                <a16:creationId xmlns:a16="http://schemas.microsoft.com/office/drawing/2014/main" id="{EC3A89C4-F3BE-42B9-7CD9-DEB0B2253F68}"/>
              </a:ext>
            </a:extLst>
          </p:cNvPr>
          <p:cNvPicPr>
            <a:picLocks noChangeAspect="1"/>
          </p:cNvPicPr>
          <p:nvPr/>
        </p:nvPicPr>
        <p:blipFill>
          <a:blip r:embed="rId3"/>
          <a:stretch>
            <a:fillRect/>
          </a:stretch>
        </p:blipFill>
        <p:spPr>
          <a:xfrm>
            <a:off x="6461227" y="1706296"/>
            <a:ext cx="2475180" cy="2953686"/>
          </a:xfrm>
          <a:prstGeom prst="rect">
            <a:avLst/>
          </a:prstGeom>
        </p:spPr>
      </p:pic>
    </p:spTree>
    <p:extLst>
      <p:ext uri="{BB962C8B-B14F-4D97-AF65-F5344CB8AC3E}">
        <p14:creationId xmlns:p14="http://schemas.microsoft.com/office/powerpoint/2010/main" val="305820075"/>
      </p:ext>
    </p:extLst>
  </p:cSld>
  <p:clrMapOvr>
    <a:masterClrMapping/>
  </p:clrMapOvr>
</p:sld>
</file>

<file path=ppt/theme/theme1.xml><?xml version="1.0" encoding="utf-8"?>
<a:theme xmlns:a="http://schemas.openxmlformats.org/drawingml/2006/main" name="Southern Water">
  <a:themeElements>
    <a:clrScheme name="Custom 6">
      <a:dk1>
        <a:srgbClr val="53565A"/>
      </a:dk1>
      <a:lt1>
        <a:srgbClr val="FFFFFF"/>
      </a:lt1>
      <a:dk2>
        <a:srgbClr val="174190"/>
      </a:dk2>
      <a:lt2>
        <a:srgbClr val="009FDF"/>
      </a:lt2>
      <a:accent1>
        <a:srgbClr val="FAB31A"/>
      </a:accent1>
      <a:accent2>
        <a:srgbClr val="779A49"/>
      </a:accent2>
      <a:accent3>
        <a:srgbClr val="00AAC6"/>
      </a:accent3>
      <a:accent4>
        <a:srgbClr val="3C92D0"/>
      </a:accent4>
      <a:accent5>
        <a:srgbClr val="A15499"/>
      </a:accent5>
      <a:accent6>
        <a:srgbClr val="DF4613"/>
      </a:accent6>
      <a:hlink>
        <a:srgbClr val="009FE3"/>
      </a:hlink>
      <a:folHlink>
        <a:srgbClr val="174172"/>
      </a:folHlink>
    </a:clrScheme>
    <a:fontScheme name="Southern Water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Default_template_1.potx" id="{623E3A95-BC9A-4306-B8B7-3E5FB4DBF7C7}" vid="{15E4E66A-D7F0-4F55-8CA2-D6A193A165C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f358c4b-7fe2-4971-adcc-2c67b664c4d8">
      <UserInfo>
        <DisplayName>Ewens, Mark</DisplayName>
        <AccountId>116</AccountId>
        <AccountType/>
      </UserInfo>
      <UserInfo>
        <DisplayName>Jarratt, David</DisplayName>
        <AccountId>42</AccountId>
        <AccountType/>
      </UserInfo>
      <UserInfo>
        <DisplayName>Taylor, Chris</DisplayName>
        <AccountId>19</AccountId>
        <AccountType/>
      </UserInfo>
      <UserInfo>
        <DisplayName>Chilley, Simon</DisplayName>
        <AccountId>6554</AccountId>
        <AccountType/>
      </UserInfo>
    </SharedWithUsers>
    <lcf76f155ced4ddcb4097134ff3c332f xmlns="2c16f074-2c22-4edd-b87d-b4c97ad11b89">
      <Terms xmlns="http://schemas.microsoft.com/office/infopath/2007/PartnerControls"/>
    </lcf76f155ced4ddcb4097134ff3c332f>
    <TaxCatchAll xmlns="467d9616-768a-45ca-a056-105134acbd20" xsi:nil="true"/>
    <Date xmlns="2c16f074-2c22-4edd-b87d-b4c97ad11b89" xsi:nil="true"/>
    <Regulation xmlns="2c16f074-2c22-4edd-b87d-b4c97ad11b89" xsi:nil="true"/>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BB35CEAE4F74D48AED7C3E2526BA917" ma:contentTypeVersion="24" ma:contentTypeDescription="Create a new document." ma:contentTypeScope="" ma:versionID="c78feea2942fd9ca078d5fc005dc601a">
  <xsd:schema xmlns:xsd="http://www.w3.org/2001/XMLSchema" xmlns:xs="http://www.w3.org/2001/XMLSchema" xmlns:p="http://schemas.microsoft.com/office/2006/metadata/properties" xmlns:ns1="http://schemas.microsoft.com/sharepoint/v3" xmlns:ns2="2c16f074-2c22-4edd-b87d-b4c97ad11b89" xmlns:ns3="9f358c4b-7fe2-4971-adcc-2c67b664c4d8" xmlns:ns4="467d9616-768a-45ca-a056-105134acbd20" targetNamespace="http://schemas.microsoft.com/office/2006/metadata/properties" ma:root="true" ma:fieldsID="a75ff2aa784023d0cfd2adfc24ebb38d" ns1:_="" ns2:_="" ns3:_="" ns4:_="">
    <xsd:import namespace="http://schemas.microsoft.com/sharepoint/v3"/>
    <xsd:import namespace="2c16f074-2c22-4edd-b87d-b4c97ad11b89"/>
    <xsd:import namespace="9f358c4b-7fe2-4971-adcc-2c67b664c4d8"/>
    <xsd:import namespace="467d9616-768a-45ca-a056-105134acbd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SearchProperties" minOccurs="0"/>
                <xsd:element ref="ns2:MediaServiceObjectDetectorVersions" minOccurs="0"/>
                <xsd:element ref="ns2:Date" minOccurs="0"/>
                <xsd:element ref="ns2:Regulation"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16f074-2c22-4edd-b87d-b4c97ad11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0051f9b-f490-4e46-a82d-b0a74ed05387"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Date" ma:index="25" nillable="true" ma:displayName="Date" ma:format="DateOnly" ma:internalName="Date">
      <xsd:simpleType>
        <xsd:restriction base="dms:DateTime"/>
      </xsd:simpleType>
    </xsd:element>
    <xsd:element name="Regulation" ma:index="26" nillable="true" ma:displayName="Regulation" ma:description="Select all of the regulations that apply." ma:format="Dropdown" ma:internalName="Regulation">
      <xsd:simpleType>
        <xsd:restriction base="dms:Choice">
          <xsd:enumeration value="2027"/>
          <xsd:enumeration value="2030"/>
          <xsd:enumeration value="2035"/>
          <xsd:enumeration value="Accelerated Plan"/>
          <xsd:enumeration value="Choice 5"/>
        </xsd:restriction>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358c4b-7fe2-4971-adcc-2c67b664c4d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7d9616-768a-45ca-a056-105134acbd20"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9b85a4c0-d0c2-4482-a5c7-74775e713e03}" ma:internalName="TaxCatchAll" ma:showField="CatchAllData" ma:web="9f358c4b-7fe2-4971-adcc-2c67b664c4d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CA123D-6E95-4B9B-8F43-A12A4EFD07A9}">
  <ds:schemaRefs>
    <ds:schemaRef ds:uri="2c16f074-2c22-4edd-b87d-b4c97ad11b89"/>
    <ds:schemaRef ds:uri="467d9616-768a-45ca-a056-105134acbd20"/>
    <ds:schemaRef ds:uri="9f358c4b-7fe2-4971-adcc-2c67b664c4d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54DD0AE-3793-4791-8151-6D4EAD398B65}">
  <ds:schemaRefs>
    <ds:schemaRef ds:uri="2c16f074-2c22-4edd-b87d-b4c97ad11b89"/>
    <ds:schemaRef ds:uri="467d9616-768a-45ca-a056-105134acbd20"/>
    <ds:schemaRef ds:uri="9f358c4b-7fe2-4971-adcc-2c67b664c4d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BFBF83B-4C39-4CFB-B71F-37E52D16EF0A}">
  <ds:schemaRefs>
    <ds:schemaRef ds:uri="http://schemas.microsoft.com/sharepoint/v3/contenttype/forms"/>
  </ds:schemaRefs>
</ds:datastoreItem>
</file>

<file path=docMetadata/LabelInfo.xml><?xml version="1.0" encoding="utf-8"?>
<clbl:labelList xmlns:clbl="http://schemas.microsoft.com/office/2020/mipLabelMetadata">
  <clbl:label id="{64869c6e-38fc-4710-aec4-b3328daec580}" enabled="0" method="" siteId="{64869c6e-38fc-4710-aec4-b3328daec580}" removed="1"/>
</clbl:labelList>
</file>

<file path=docProps/app.xml><?xml version="1.0" encoding="utf-8"?>
<Properties xmlns="http://schemas.openxmlformats.org/officeDocument/2006/extended-properties" xmlns:vt="http://schemas.openxmlformats.org/officeDocument/2006/docPropsVTypes">
  <Template>Default Theme</Template>
  <TotalTime>0</TotalTime>
  <Words>4907</Words>
  <Application>Microsoft Office PowerPoint</Application>
  <PresentationFormat>On-screen Show (16:9)</PresentationFormat>
  <Paragraphs>1674</Paragraphs>
  <Slides>28</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Aptos</vt:lpstr>
      <vt:lpstr>Aptos Narrow</vt:lpstr>
      <vt:lpstr>Arial</vt:lpstr>
      <vt:lpstr>Calibri</vt:lpstr>
      <vt:lpstr>Proxima Nova Lt</vt:lpstr>
      <vt:lpstr>Tahoma</vt:lpstr>
      <vt:lpstr>Times New Roman</vt:lpstr>
      <vt:lpstr>Wingdings</vt:lpstr>
      <vt:lpstr>Southern Water</vt:lpstr>
      <vt:lpstr>Folkestone &amp; Hythe community engagement meeting </vt:lpstr>
      <vt:lpstr>Agenda</vt:lpstr>
      <vt:lpstr>Actions review</vt:lpstr>
      <vt:lpstr>Action 1: Impact of Hythe Overflows of Bathing Water Samples 1 </vt:lpstr>
      <vt:lpstr>Action 1: Impact of Hythe Overflows of Bathing Water Samples 2  </vt:lpstr>
      <vt:lpstr>Provide more detail on the spill model (spill length and wind direction) Action 2</vt:lpstr>
      <vt:lpstr>Confirm position, cost, and timing for UV at New Romney Action 3 </vt:lpstr>
      <vt:lpstr>Littlestone Focus</vt:lpstr>
      <vt:lpstr>Background </vt:lpstr>
      <vt:lpstr>Unconnected properties</vt:lpstr>
      <vt:lpstr>Sewer investigations and rehab plan</vt:lpstr>
      <vt:lpstr>Illegal Connections</vt:lpstr>
      <vt:lpstr>APEM Sampling Programme</vt:lpstr>
      <vt:lpstr>Sampling Programme Design </vt:lpstr>
      <vt:lpstr>Analysis Framework and Evidence Logic  </vt:lpstr>
      <vt:lpstr>Engagement</vt:lpstr>
      <vt:lpstr>PowerPoint Presentation</vt:lpstr>
      <vt:lpstr>What’s coming next</vt:lpstr>
      <vt:lpstr>Bathing Water investigations</vt:lpstr>
      <vt:lpstr>Investigation highlights</vt:lpstr>
      <vt:lpstr>PowerPoint Presentation</vt:lpstr>
      <vt:lpstr>Appendix </vt:lpstr>
      <vt:lpstr>EA Investigatory Sample Data: Geomeans and 90th Percentiles 2025</vt:lpstr>
      <vt:lpstr>Shadow Sample Locations</vt:lpstr>
      <vt:lpstr>Shadow Sample Data: Dymchurch 2025 (elevated samples)</vt:lpstr>
      <vt:lpstr>Shadow Sampling: Littlestone 2025 (elevated samples)</vt:lpstr>
      <vt:lpstr>Shadow Sampling: St Mary’s Bay 2025 (elevated samples)</vt:lpstr>
      <vt:lpstr>Shadow Sampling: Folkestone 2025 (elevated samples)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Butson, Robert</dc:creator>
  <cp:lastModifiedBy>Wai Tse</cp:lastModifiedBy>
  <cp:revision>97</cp:revision>
  <cp:lastPrinted>2018-10-22T14:00:25Z</cp:lastPrinted>
  <dcterms:created xsi:type="dcterms:W3CDTF">2025-06-02T09:52:13Z</dcterms:created>
  <dcterms:modified xsi:type="dcterms:W3CDTF">2026-02-19T17:41:57Z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0x0101006BB35CEAE4F74D48AED7C3E2526BA917</vt:lpwstr>
  </property>
</Properties>
</file>